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8"/>
  </p:notesMasterIdLst>
  <p:sldIdLst>
    <p:sldId id="256" r:id="rId2"/>
    <p:sldId id="267" r:id="rId3"/>
    <p:sldId id="259" r:id="rId4"/>
    <p:sldId id="331" r:id="rId5"/>
    <p:sldId id="284" r:id="rId6"/>
    <p:sldId id="286" r:id="rId7"/>
    <p:sldId id="285" r:id="rId8"/>
    <p:sldId id="262" r:id="rId9"/>
    <p:sldId id="332" r:id="rId10"/>
    <p:sldId id="335" r:id="rId11"/>
    <p:sldId id="266" r:id="rId12"/>
    <p:sldId id="336" r:id="rId13"/>
    <p:sldId id="265" r:id="rId14"/>
    <p:sldId id="288" r:id="rId15"/>
    <p:sldId id="264" r:id="rId16"/>
    <p:sldId id="268" r:id="rId17"/>
    <p:sldId id="280" r:id="rId18"/>
    <p:sldId id="337" r:id="rId19"/>
    <p:sldId id="271" r:id="rId20"/>
    <p:sldId id="272" r:id="rId21"/>
    <p:sldId id="276" r:id="rId22"/>
    <p:sldId id="277" r:id="rId23"/>
    <p:sldId id="339" r:id="rId24"/>
    <p:sldId id="281" r:id="rId25"/>
    <p:sldId id="338" r:id="rId26"/>
    <p:sldId id="270" r:id="rId27"/>
    <p:sldId id="269" r:id="rId28"/>
    <p:sldId id="282" r:id="rId29"/>
    <p:sldId id="273" r:id="rId30"/>
    <p:sldId id="278" r:id="rId31"/>
    <p:sldId id="274" r:id="rId32"/>
    <p:sldId id="279" r:id="rId33"/>
    <p:sldId id="340" r:id="rId34"/>
    <p:sldId id="304" r:id="rId35"/>
    <p:sldId id="309" r:id="rId36"/>
    <p:sldId id="311" r:id="rId37"/>
    <p:sldId id="312" r:id="rId38"/>
    <p:sldId id="313" r:id="rId39"/>
    <p:sldId id="314" r:id="rId40"/>
    <p:sldId id="341" r:id="rId41"/>
    <p:sldId id="315" r:id="rId42"/>
    <p:sldId id="316" r:id="rId43"/>
    <p:sldId id="318" r:id="rId44"/>
    <p:sldId id="319" r:id="rId45"/>
    <p:sldId id="320" r:id="rId46"/>
    <p:sldId id="321" r:id="rId47"/>
    <p:sldId id="342" r:id="rId48"/>
    <p:sldId id="275" r:id="rId49"/>
    <p:sldId id="283" r:id="rId50"/>
    <p:sldId id="290" r:id="rId51"/>
    <p:sldId id="291" r:id="rId52"/>
    <p:sldId id="292" r:id="rId53"/>
    <p:sldId id="293" r:id="rId54"/>
    <p:sldId id="345" r:id="rId55"/>
    <p:sldId id="347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29" r:id="rId66"/>
    <p:sldId id="261" r:id="rId67"/>
    <p:sldId id="343" r:id="rId68"/>
    <p:sldId id="260" r:id="rId69"/>
    <p:sldId id="322" r:id="rId70"/>
    <p:sldId id="324" r:id="rId71"/>
    <p:sldId id="325" r:id="rId72"/>
    <p:sldId id="326" r:id="rId73"/>
    <p:sldId id="330" r:id="rId74"/>
    <p:sldId id="344" r:id="rId75"/>
    <p:sldId id="327" r:id="rId76"/>
    <p:sldId id="328" r:id="rId77"/>
  </p:sldIdLst>
  <p:sldSz cx="9144000" cy="6858000" type="screen4x3"/>
  <p:notesSz cx="6858000" cy="9144000"/>
  <p:defaultTextStyle>
    <a:defPPr>
      <a:defRPr lang="ja-JP"/>
    </a:defPPr>
    <a:lvl1pPr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いつもの" id="{8181A56F-44F4-4C9A-AF7A-11B76BE5740A}">
          <p14:sldIdLst>
            <p14:sldId id="256"/>
            <p14:sldId id="267"/>
          </p14:sldIdLst>
        </p14:section>
        <p14:section name="前回のおさらい" id="{EACB2450-5F02-4B6C-B9F9-A461EF831A36}">
          <p14:sldIdLst>
            <p14:sldId id="259"/>
            <p14:sldId id="331"/>
            <p14:sldId id="284"/>
            <p14:sldId id="286"/>
            <p14:sldId id="285"/>
            <p14:sldId id="262"/>
            <p14:sldId id="332"/>
            <p14:sldId id="335"/>
            <p14:sldId id="266"/>
          </p14:sldIdLst>
        </p14:section>
        <p14:section name="ユーザー情報の確認" id="{6997E66C-5450-4651-AD43-E09925D19EBE}">
          <p14:sldIdLst>
            <p14:sldId id="336"/>
            <p14:sldId id="265"/>
            <p14:sldId id="288"/>
            <p14:sldId id="264"/>
            <p14:sldId id="268"/>
            <p14:sldId id="280"/>
            <p14:sldId id="337"/>
            <p14:sldId id="271"/>
            <p14:sldId id="272"/>
            <p14:sldId id="276"/>
            <p14:sldId id="277"/>
          </p14:sldIdLst>
        </p14:section>
        <p14:section name="クレジットカード情報の確認" id="{3232AE94-2E5B-4B39-9AEF-6327C6E6CA07}">
          <p14:sldIdLst>
            <p14:sldId id="339"/>
            <p14:sldId id="281"/>
            <p14:sldId id="338"/>
            <p14:sldId id="270"/>
            <p14:sldId id="269"/>
            <p14:sldId id="282"/>
            <p14:sldId id="273"/>
            <p14:sldId id="278"/>
            <p14:sldId id="274"/>
            <p14:sldId id="279"/>
          </p14:sldIdLst>
        </p14:section>
        <p14:section name="データベース改ざん" id="{859E4FEA-6A60-4881-869A-36A5B96D1C22}">
          <p14:sldIdLst>
            <p14:sldId id="340"/>
            <p14:sldId id="304"/>
            <p14:sldId id="309"/>
            <p14:sldId id="311"/>
            <p14:sldId id="312"/>
            <p14:sldId id="313"/>
            <p14:sldId id="314"/>
            <p14:sldId id="341"/>
          </p14:sldIdLst>
        </p14:section>
        <p14:section name="クロスサイトスクリプティング" id="{1D2DB59B-B967-44AD-B5E0-C42B5AB4C4AC}">
          <p14:sldIdLst>
            <p14:sldId id="315"/>
            <p14:sldId id="316"/>
            <p14:sldId id="318"/>
            <p14:sldId id="319"/>
            <p14:sldId id="320"/>
            <p14:sldId id="321"/>
          </p14:sldIdLst>
        </p14:section>
        <p14:section name="ページの強制遷移" id="{9B1A0C31-9339-4CB7-869C-7FC45FAF7E56}">
          <p14:sldIdLst>
            <p14:sldId id="342"/>
            <p14:sldId id="275"/>
            <p14:sldId id="283"/>
            <p14:sldId id="290"/>
            <p14:sldId id="291"/>
            <p14:sldId id="292"/>
            <p14:sldId id="293"/>
            <p14:sldId id="345"/>
            <p14:sldId id="347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29"/>
            <p14:sldId id="261"/>
            <p14:sldId id="343"/>
          </p14:sldIdLst>
        </p14:section>
        <p14:section name="無限アラート" id="{FD500908-74F6-448F-BBDB-266D7E3E1D71}">
          <p14:sldIdLst>
            <p14:sldId id="260"/>
            <p14:sldId id="322"/>
            <p14:sldId id="324"/>
            <p14:sldId id="325"/>
            <p14:sldId id="326"/>
            <p14:sldId id="330"/>
            <p14:sldId id="344"/>
            <p14:sldId id="327"/>
          </p14:sldIdLst>
        </p14:section>
        <p14:section name="終わり" id="{9C727E0E-56AE-4612-B311-FBDF23FDDBD3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橘田 翔平" initials="橘田" lastIdx="20" clrIdx="0">
    <p:extLst/>
  </p:cmAuthor>
  <p:cmAuthor id="2" name="青山 海渡" initials="青山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99"/>
    <a:srgbClr val="7B7B7B"/>
    <a:srgbClr val="DE5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9437" autoAdjust="0"/>
  </p:normalViewPr>
  <p:slideViewPr>
    <p:cSldViewPr snapToGrid="0" snapToObjects="1">
      <p:cViewPr varScale="1">
        <p:scale>
          <a:sx n="115" d="100"/>
          <a:sy n="115" d="100"/>
        </p:scale>
        <p:origin x="-104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3T01:50:50.736" idx="13">
    <p:pos x="10" y="10"/>
    <p:text>ハッカーから見ると宝箱に見える！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3T01:10:19.381" idx="3">
    <p:pos x="10" y="10"/>
    <p:text>忘れてしまった人は前のスライドを見てもらう。</p:text>
    <p:extLst>
      <p:ext uri="{C676402C-5697-4E1C-873F-D02D1690AC5C}">
        <p15:threadingInfo xmlns:p15="http://schemas.microsoft.com/office/powerpoint/2012/main" timeZoneBias="-540"/>
      </p:ext>
    </p:extLst>
  </p:cm>
  <p:cm authorId="1" dt="2019-06-26T11:21:43.459" idx="20">
    <p:pos x="10" y="146"/>
    <p:text>クレジットカードでのお買い物について説明してください。</p:text>
    <p:extLst>
      <p:ext uri="{C676402C-5697-4E1C-873F-D02D1690AC5C}">
        <p15:threadingInfo xmlns:p15="http://schemas.microsoft.com/office/powerpoint/2012/main" timeZoneBias="-540">
          <p15:parentCm authorId="1" idx="3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3T01:31:11.482" idx="11">
    <p:pos x="10" y="10"/>
    <p:text>なんでも買い放題！！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3T01:31:11.482" idx="11">
    <p:pos x="10" y="10"/>
    <p:text>なんでも買い放題！！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6-25T13:42:31.98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5T12:44:13.432" idx="19">
    <p:pos x="10" y="10"/>
    <p:text>バックで戻ってもらう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3T02:08:18.744" idx="16">
    <p:pos x="10" y="10"/>
    <p:text>ハッカーはいろんな方法で攻撃をする。</p:text>
    <p:extLst>
      <p:ext uri="{C676402C-5697-4E1C-873F-D02D1690AC5C}">
        <p15:threadingInfo xmlns:p15="http://schemas.microsoft.com/office/powerpoint/2012/main" timeZoneBias="-540"/>
      </p:ext>
    </p:extLst>
  </p:cm>
  <p:cm authorId="1" dt="2019-06-23T02:09:02.015" idx="17">
    <p:pos x="10" y="146"/>
    <p:text>今回は数ある攻撃の一つのsqlインジェクションとxssを使います！</p:text>
    <p:extLst>
      <p:ext uri="{C676402C-5697-4E1C-873F-D02D1690AC5C}">
        <p15:threadingInfo xmlns:p15="http://schemas.microsoft.com/office/powerpoint/2012/main" timeZoneBias="-540">
          <p15:parentCm authorId="1" idx="1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3T01:59:56.889" idx="15">
    <p:pos x="10" y="10"/>
    <p:text>だから、正しい人は通すけど悪い奴は通しちゃいけない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3T01:20:09.117" idx="7">
    <p:pos x="10" y="10"/>
    <p:text>みんなが想像するハッカーがやることとNo.1でしょ？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5T09:37:11.916" idx="18">
    <p:pos x="10" y="10"/>
    <p:text>たった3文字メールアドレスの後ろにつけるとログインできちゃう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3T01:15:03.851" idx="6">
    <p:pos x="10" y="10"/>
    <p:text>誰でもログインできてしまうことを確かめる。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3T01:13:01.379" idx="5">
    <p:pos x="10" y="10"/>
    <p:text>ccardはクレジットカード、expdateは有効期限を表してる。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3T01:26:14.275" idx="8">
    <p:pos x="10" y="10"/>
    <p:text>メモはしなくても大丈夫</p:text>
    <p:extLst>
      <p:ext uri="{C676402C-5697-4E1C-873F-D02D1690AC5C}">
        <p15:threadingInfo xmlns:p15="http://schemas.microsoft.com/office/powerpoint/2012/main" timeZoneBias="-540"/>
      </p:ext>
    </p:extLst>
  </p:cm>
  <p:cm authorId="1" dt="2019-06-23T01:27:18.672" idx="9">
    <p:pos x="10" y="146"/>
    <p:text>Item欄がクレジットカードの番号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  <p:cm authorId="1" dt="2019-06-23T01:27:42.496" idx="10">
    <p:pos x="10" y="282"/>
    <p:text>Descriptionが暗証番号</p:text>
    <p:extLst>
      <p:ext uri="{C676402C-5697-4E1C-873F-D02D1690AC5C}">
        <p15:threadingInfo xmlns:p15="http://schemas.microsoft.com/office/powerpoint/2012/main" timeZoneBias="-540">
          <p15:parentCm authorId="1" idx="8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23T01:11:59.188" idx="4">
    <p:pos x="10" y="10"/>
    <p:text>そのまま次へ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65032-896E-433D-A415-B123EF263347}" type="datetimeFigureOut">
              <a:rPr kumimoji="1" lang="ja-JP" altLang="en-US" smtClean="0"/>
              <a:t>2019/6/28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40518-815A-4A55-A1C8-ADC7B86EA0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5348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28DED-0704-488C-8F3B-4B633EEA5B53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C2E5F-7793-4632-9BD6-5C661B61E9D1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126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05C15-56F2-40DB-AC36-67787064B083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B1785-69B5-4D3E-B193-7B31E5FFDCD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502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/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183BE-7DCF-4993-AEDA-65D13A2E195A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1C4499-AEB1-48C3-8E12-E3CC545E304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4825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5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F5CAB-C335-4930-BFAF-23CE5C7DC725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264C3-33C2-4B9D-999A-C9C5FF72C387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7129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2D9A8-642E-4C63-A4F5-A34CDC530FFD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D84EF-32DE-4E6B-9354-0A37017831A7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0025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035ED-02E1-4567-A435-12A86B80C7A3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4E461-921F-489E-84AA-04B8B2943E43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1890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D9050-A1ED-4651-B627-975051EF1C3D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9EA951-DCD8-47A0-8EE1-BF85AD38F360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527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00949-5744-4BCF-846D-DAEEDE83065A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2BD3E-6196-49A2-B164-5F6044BFDEE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653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4A1C94-8DFF-4CAD-B5ED-D6270B84D4F0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114313-024B-4CEE-8872-249D7B81F05E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9327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492A8-77D6-4667-9801-69E1CBD38A8D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7723A2-854A-4644-AC75-452EE1213849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372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と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図を追加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F407D-1529-407F-AAE2-321B6B7F4E79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16B3B-E238-4E11-8631-FD467B70ACDD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071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CF0D4263-4128-42F1-AEBA-B553F2D38577}" type="datetime1">
              <a:rPr lang="ja-JP" altLang="en-US" smtClean="0"/>
              <a:pPr>
                <a:defRPr/>
              </a:pPr>
              <a:t>2019/6/28</a:t>
            </a:fld>
            <a:endParaRPr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D8E597E-A540-4F9C-9D94-1C9ADC8D1CCF}" type="slidenum">
              <a:rPr lang="ja-JP" altLang="en-US" smtClean="0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0542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タイトル 1"/>
          <p:cNvSpPr>
            <a:spLocks noGrp="1"/>
          </p:cNvSpPr>
          <p:nvPr>
            <p:ph type="ctrTitle"/>
          </p:nvPr>
        </p:nvSpPr>
        <p:spPr>
          <a:xfrm>
            <a:off x="831850" y="2547938"/>
            <a:ext cx="7772400" cy="1995487"/>
          </a:xfrm>
        </p:spPr>
        <p:txBody>
          <a:bodyPr anchor="t"/>
          <a:lstStyle/>
          <a:p>
            <a:pPr algn="l" eaLnBrk="1" hangingPunct="1">
              <a:lnSpc>
                <a:spcPts val="8000"/>
              </a:lnSpc>
            </a:pPr>
            <a:r>
              <a:rPr lang="ja-JP" altLang="en-US" sz="6000">
                <a:solidFill>
                  <a:srgbClr val="7B7B7B"/>
                </a:solidFill>
              </a:rPr>
              <a:t>脆弱性検査技術</a:t>
            </a:r>
            <a:r>
              <a:rPr lang="en-US" altLang="ja-JP" sz="6000">
                <a:solidFill>
                  <a:srgbClr val="7B7B7B"/>
                </a:solidFill>
              </a:rPr>
              <a:t/>
            </a:r>
            <a:br>
              <a:rPr lang="en-US" altLang="ja-JP" sz="6000">
                <a:solidFill>
                  <a:srgbClr val="7B7B7B"/>
                </a:solidFill>
              </a:rPr>
            </a:br>
            <a:r>
              <a:rPr lang="ja-JP" altLang="en-US" sz="6000">
                <a:solidFill>
                  <a:srgbClr val="7B7B7B"/>
                </a:solidFill>
              </a:rPr>
              <a:t>特別講座③</a:t>
            </a:r>
          </a:p>
        </p:txBody>
      </p:sp>
      <p:sp>
        <p:nvSpPr>
          <p:cNvPr id="2051" name="サブタイトル 2"/>
          <p:cNvSpPr>
            <a:spLocks noGrp="1"/>
          </p:cNvSpPr>
          <p:nvPr>
            <p:ph type="subTitle" idx="1"/>
          </p:nvPr>
        </p:nvSpPr>
        <p:spPr>
          <a:xfrm>
            <a:off x="892175" y="4814888"/>
            <a:ext cx="6400800" cy="711200"/>
          </a:xfrm>
        </p:spPr>
        <p:txBody>
          <a:bodyPr/>
          <a:lstStyle/>
          <a:p>
            <a:pPr algn="l" eaLnBrk="1" hangingPunct="1"/>
            <a:r>
              <a:rPr lang="ja-JP" altLang="en-US" sz="3000">
                <a:solidFill>
                  <a:schemeClr val="tx1"/>
                </a:solidFill>
                <a:latin typeface="ＭＳ Ｐゴシック" panose="020B0600070205080204" pitchFamily="50" charset="-128"/>
              </a:rPr>
              <a:t>情報科学専門学校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2629" cy="692013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具体的には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sz="3200" dirty="0" smtClean="0"/>
              <a:t>以下の流れでシステムを破壊していきます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不正ログイン、未公開データ参照、改ざん</a:t>
            </a:r>
            <a:endParaRPr kumimoji="1" lang="en-US" altLang="ja-JP" sz="3200" dirty="0" smtClean="0"/>
          </a:p>
          <a:p>
            <a:pPr lvl="1"/>
            <a:r>
              <a:rPr kumimoji="1" lang="ja-JP" altLang="en-US" dirty="0" smtClean="0"/>
              <a:t>ユーザ情報の確認、なりすまし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クレジットカード情報の確認、不正購入</a:t>
            </a:r>
            <a:endParaRPr lang="en-US" altLang="ja-JP" dirty="0"/>
          </a:p>
          <a:p>
            <a:pPr lvl="1"/>
            <a:r>
              <a:rPr lang="ja-JP" altLang="en-US" dirty="0"/>
              <a:t>データベース改ざん、価格操作</a:t>
            </a:r>
            <a:endParaRPr lang="en-US" altLang="ja-JP" dirty="0"/>
          </a:p>
          <a:p>
            <a:r>
              <a:rPr lang="ja-JP" altLang="en-US" sz="3200" dirty="0" smtClean="0"/>
              <a:t>システム機能を利用不能にする</a:t>
            </a:r>
            <a:endParaRPr lang="en-US" altLang="ja-JP" sz="3200" dirty="0" smtClean="0"/>
          </a:p>
          <a:p>
            <a:pPr lvl="1"/>
            <a:r>
              <a:rPr kumimoji="1" lang="ja-JP" altLang="en-US" dirty="0"/>
              <a:t>ページ</a:t>
            </a:r>
            <a:r>
              <a:rPr kumimoji="1" lang="ja-JP" altLang="en-US" dirty="0" smtClean="0"/>
              <a:t>の強制遷移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無限アラート</a:t>
            </a:r>
            <a:endParaRPr kumimoji="1" lang="en-US" altLang="ja-JP" dirty="0" smtClean="0"/>
          </a:p>
          <a:p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endParaRPr kumimoji="1" lang="en-US" altLang="ja-JP" sz="3200" dirty="0" smtClean="0"/>
          </a:p>
          <a:p>
            <a:endParaRPr kumimoji="1" lang="ja-JP" altLang="en-US" sz="3200" dirty="0"/>
          </a:p>
        </p:txBody>
      </p:sp>
      <p:pic>
        <p:nvPicPr>
          <p:cNvPr id="2050" name="Picture 2" descr="https://3.bp.blogspot.com/-9dvENd5xUM0/VtR8l7U1YDI/AAAAAAAA4Qk/w-4xTIhS3BA/s800/seikimatsu_c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30" y="4235940"/>
            <a:ext cx="2846198" cy="26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712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4268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ハッキングする</a:t>
            </a:r>
            <a:r>
              <a:rPr kumimoji="1" lang="ja-JP" altLang="en-US" smtClean="0">
                <a:solidFill>
                  <a:schemeClr val="bg1"/>
                </a:solidFill>
              </a:rPr>
              <a:t>前に</a:t>
            </a:r>
            <a:r>
              <a:rPr kumimoji="1" lang="en-US" altLang="ja-JP" smtClean="0">
                <a:solidFill>
                  <a:schemeClr val="bg1"/>
                </a:solidFill>
              </a:rPr>
              <a:t>(</a:t>
            </a:r>
            <a:r>
              <a:rPr kumimoji="1" lang="ja-JP" altLang="en-US" smtClean="0">
                <a:solidFill>
                  <a:schemeClr val="bg1"/>
                </a:solidFill>
              </a:rPr>
              <a:t>再掲</a:t>
            </a:r>
            <a:r>
              <a:rPr kumimoji="1" lang="en-US" altLang="ja-JP" smtClean="0">
                <a:solidFill>
                  <a:schemeClr val="bg1"/>
                </a:solidFill>
              </a:rPr>
              <a:t>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427202"/>
            <a:ext cx="8229600" cy="1834977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今回</a:t>
            </a:r>
            <a:r>
              <a:rPr kumimoji="1" lang="ja-JP" altLang="en-US" smtClean="0"/>
              <a:t>学ぶ内容も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sz="6000" u="sng" dirty="0" smtClean="0">
                <a:solidFill>
                  <a:srgbClr val="FF0000"/>
                </a:solidFill>
              </a:rPr>
              <a:t>絶対に</a:t>
            </a:r>
            <a:r>
              <a:rPr kumimoji="1" lang="ja-JP" altLang="en-US" dirty="0" smtClean="0"/>
              <a:t>悪用しないでください</a:t>
            </a:r>
            <a:endParaRPr kumimoji="1" lang="ja-JP" altLang="en-US" dirty="0"/>
          </a:p>
        </p:txBody>
      </p:sp>
      <p:sp>
        <p:nvSpPr>
          <p:cNvPr id="10" name="コンテンツ プレースホルダー 2"/>
          <p:cNvSpPr txBox="1">
            <a:spLocks/>
          </p:cNvSpPr>
          <p:nvPr/>
        </p:nvSpPr>
        <p:spPr bwMode="auto">
          <a:xfrm>
            <a:off x="601362" y="3435177"/>
            <a:ext cx="8229600" cy="303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 smtClean="0"/>
              <a:t>実際のホームページにも行うこと</a:t>
            </a:r>
            <a:r>
              <a:rPr lang="ja-JP" altLang="en-US" smtClean="0"/>
              <a:t>ができる</a:t>
            </a:r>
            <a:r>
              <a:rPr lang="ja-JP" altLang="en-US" u="sng" smtClean="0">
                <a:solidFill>
                  <a:srgbClr val="0000CC"/>
                </a:solidFill>
              </a:rPr>
              <a:t>実践的</a:t>
            </a:r>
            <a:r>
              <a:rPr lang="ja-JP" altLang="en-US" u="sng" dirty="0" smtClean="0">
                <a:solidFill>
                  <a:srgbClr val="0000CC"/>
                </a:solidFill>
              </a:rPr>
              <a:t>な内容</a:t>
            </a:r>
            <a:r>
              <a:rPr lang="ja-JP" altLang="en-US" dirty="0" smtClean="0"/>
              <a:t>をお伝えします。</a:t>
            </a:r>
            <a:endParaRPr lang="en-US" altLang="ja-JP" dirty="0" smtClean="0"/>
          </a:p>
          <a:p>
            <a:r>
              <a:rPr lang="ja-JP" altLang="en-US" dirty="0"/>
              <a:t>相手</a:t>
            </a:r>
            <a:r>
              <a:rPr lang="ja-JP" altLang="en-US" dirty="0" smtClean="0"/>
              <a:t>の許可なく診断を行うことは</a:t>
            </a:r>
            <a:r>
              <a:rPr lang="ja-JP" altLang="en-US" u="sng" dirty="0" smtClean="0">
                <a:solidFill>
                  <a:srgbClr val="FF0000"/>
                </a:solidFill>
              </a:rPr>
              <a:t>犯罪</a:t>
            </a:r>
            <a:r>
              <a:rPr lang="ja-JP" altLang="en-US" dirty="0" smtClean="0"/>
              <a:t>となります。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ja-JP" altLang="en-US" dirty="0"/>
              <a:t>　（今回</a:t>
            </a:r>
            <a:r>
              <a:rPr lang="ja-JP" altLang="en-US"/>
              <a:t>の</a:t>
            </a:r>
            <a:r>
              <a:rPr lang="ja-JP" altLang="en-US" smtClean="0"/>
              <a:t>ページも勉強用</a:t>
            </a:r>
            <a:r>
              <a:rPr lang="ja-JP" altLang="en-US" dirty="0"/>
              <a:t>の自分のページなので</a:t>
            </a:r>
            <a:r>
              <a:rPr lang="en-US" altLang="ja-JP" dirty="0"/>
              <a:t>OK</a:t>
            </a:r>
            <a:r>
              <a:rPr lang="ja-JP" altLang="en-US" dirty="0"/>
              <a:t>）</a:t>
            </a:r>
            <a:endParaRPr lang="en-US" altLang="ja-JP" dirty="0" smtClean="0"/>
          </a:p>
          <a:p>
            <a:r>
              <a:rPr lang="ja-JP" altLang="en-US" dirty="0" smtClean="0"/>
              <a:t>悪い事をして警察にびくびくしながら一生を過ごすよりも、</a:t>
            </a:r>
            <a:r>
              <a:rPr lang="ja-JP" altLang="en-US" dirty="0"/>
              <a:t>自分の技術で弱い人を</a:t>
            </a:r>
            <a:r>
              <a:rPr lang="ja-JP" altLang="en-US" dirty="0" smtClean="0"/>
              <a:t>救って、幸せに生きていける様になりましょう！</a:t>
            </a:r>
            <a:endParaRPr lang="ja-JP" altLang="en-US" dirty="0"/>
          </a:p>
        </p:txBody>
      </p:sp>
      <p:pic>
        <p:nvPicPr>
          <p:cNvPr id="9222" name="Picture 6" descr="æ³¨æã®ãã¼ã¯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537" y="1089257"/>
            <a:ext cx="2417062" cy="22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26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2629" cy="692013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システム破壊状況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3200" dirty="0" smtClean="0"/>
              <a:t>不正ログイン、未公開データ参照、改ざん</a:t>
            </a:r>
            <a:endParaRPr kumimoji="1" lang="en-US" altLang="ja-JP" sz="3200" dirty="0" smtClean="0"/>
          </a:p>
          <a:p>
            <a:pPr lvl="1"/>
            <a:r>
              <a:rPr kumimoji="1" lang="ja-JP" altLang="en-US" dirty="0" smtClean="0"/>
              <a:t>ユーザ情報の確認、なりすまし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クレジットカード情報の確認、不正購入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データベース改ざん、価格操作</a:t>
            </a:r>
            <a:endParaRPr kumimoji="1" lang="en-US" altLang="ja-JP" dirty="0" smtClean="0"/>
          </a:p>
          <a:p>
            <a:r>
              <a:rPr lang="ja-JP" altLang="en-US" sz="3200" dirty="0"/>
              <a:t>システム</a:t>
            </a:r>
            <a:r>
              <a:rPr lang="ja-JP" altLang="en-US" sz="3200" dirty="0" smtClean="0"/>
              <a:t>機能を利用不能にする</a:t>
            </a:r>
            <a:endParaRPr lang="en-US" altLang="ja-JP" sz="3200" dirty="0" smtClean="0"/>
          </a:p>
          <a:p>
            <a:pPr lvl="1"/>
            <a:r>
              <a:rPr kumimoji="1" lang="ja-JP" altLang="en-US" dirty="0"/>
              <a:t>ページ</a:t>
            </a:r>
            <a:r>
              <a:rPr kumimoji="1" lang="ja-JP" altLang="en-US" dirty="0" smtClean="0"/>
              <a:t>の強制遷移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無限アラート</a:t>
            </a:r>
            <a:endParaRPr kumimoji="1" lang="en-US" altLang="ja-JP" dirty="0" smtClean="0"/>
          </a:p>
          <a:p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endParaRPr kumimoji="1" lang="en-US" altLang="ja-JP" sz="3200" dirty="0" smtClean="0"/>
          </a:p>
          <a:p>
            <a:endParaRPr kumimoji="1" lang="ja-JP" altLang="en-US" sz="3200" dirty="0"/>
          </a:p>
        </p:txBody>
      </p:sp>
      <p:pic>
        <p:nvPicPr>
          <p:cNvPr id="2050" name="Picture 2" descr="https://3.bp.blogspot.com/-9dvENd5xUM0/VtR8l7U1YDI/AAAAAAAA4Qk/w-4xTIhS3BA/s800/seikimatsu_c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30" y="4235940"/>
            <a:ext cx="2846198" cy="26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矢印 2"/>
          <p:cNvSpPr/>
          <p:nvPr/>
        </p:nvSpPr>
        <p:spPr>
          <a:xfrm>
            <a:off x="99754" y="2194560"/>
            <a:ext cx="847898" cy="548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Now!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83486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/>
            </a:r>
            <a:br>
              <a:rPr kumimoji="1" lang="en-US" altLang="ja-JP" smtClean="0"/>
            </a:b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0573" y="2029179"/>
            <a:ext cx="8773427" cy="3277085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sz="5500" dirty="0" err="1" smtClean="0"/>
              <a:t>B</a:t>
            </a:r>
            <a:r>
              <a:rPr kumimoji="1" lang="en-US" altLang="ja-JP" sz="5500" dirty="0" err="1" smtClean="0"/>
              <a:t>adStore</a:t>
            </a:r>
            <a:r>
              <a:rPr kumimoji="1" lang="ja-JP" altLang="en-US" sz="5500" dirty="0" err="1" smtClean="0"/>
              <a:t>に登</a:t>
            </a:r>
            <a:r>
              <a:rPr kumimoji="1" lang="ja-JP" altLang="en-US" sz="5500" dirty="0" smtClean="0"/>
              <a:t>録されている　</a:t>
            </a:r>
            <a:r>
              <a:rPr kumimoji="1" lang="en-US" altLang="ja-JP" sz="5500" dirty="0" smtClean="0"/>
              <a:t>		</a:t>
            </a:r>
            <a:endParaRPr kumimoji="1" lang="en-US" altLang="ja-JP" sz="5500" dirty="0" smtClean="0"/>
          </a:p>
          <a:p>
            <a:pPr marL="0" indent="0" algn="ctr">
              <a:buNone/>
            </a:pPr>
            <a:r>
              <a:rPr kumimoji="1" lang="ja-JP" altLang="en-US" sz="5500" dirty="0" smtClean="0"/>
              <a:t>人々を見てみよう！</a:t>
            </a:r>
            <a:endParaRPr kumimoji="1" lang="ja-JP" altLang="en-US" sz="5500" dirty="0"/>
          </a:p>
        </p:txBody>
      </p:sp>
      <p:sp>
        <p:nvSpPr>
          <p:cNvPr id="4" name="タイトル 1"/>
          <p:cNvSpPr txBox="1">
            <a:spLocks/>
          </p:cNvSpPr>
          <p:nvPr/>
        </p:nvSpPr>
        <p:spPr bwMode="auto">
          <a:xfrm>
            <a:off x="457200" y="7473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全ユーザーを確認しよう！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3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5035358" y="6007945"/>
            <a:ext cx="5030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 smtClean="0">
                <a:latin typeface="+mn-ea"/>
                <a:ea typeface="+mn-ea"/>
              </a:rPr>
              <a:t>Web</a:t>
            </a:r>
            <a:r>
              <a:rPr kumimoji="1" lang="ja-JP" altLang="en-US" sz="3200" b="1" dirty="0" smtClean="0">
                <a:latin typeface="+mn-ea"/>
                <a:ea typeface="+mn-ea"/>
              </a:rPr>
              <a:t>サーバー</a:t>
            </a:r>
            <a:endParaRPr kumimoji="1" lang="en-US" altLang="ja-JP" sz="3200" b="1" dirty="0" smtClean="0"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94" y="1447201"/>
            <a:ext cx="3934978" cy="46482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598"/>
            <a:ext cx="3040686" cy="3609123"/>
          </a:xfrm>
          <a:prstGeom prst="rect">
            <a:avLst/>
          </a:prstGeom>
        </p:spPr>
      </p:pic>
      <p:sp>
        <p:nvSpPr>
          <p:cNvPr id="3" name="下矢印 2"/>
          <p:cNvSpPr/>
          <p:nvPr/>
        </p:nvSpPr>
        <p:spPr>
          <a:xfrm rot="5400000">
            <a:off x="3668149" y="3297823"/>
            <a:ext cx="1533525" cy="30275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40686" y="2086627"/>
            <a:ext cx="204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不正</a:t>
            </a:r>
            <a:r>
              <a:rPr lang="ja-JP" altLang="en-US" sz="2000" dirty="0" smtClean="0"/>
              <a:t>な文字列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 rot="20771276">
            <a:off x="7354488" y="3604622"/>
            <a:ext cx="2350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 smtClean="0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OK</a:t>
            </a:r>
            <a:endParaRPr kumimoji="1" lang="ja-JP" altLang="en-US" sz="7200" dirty="0">
              <a:solidFill>
                <a:srgbClr val="FF000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3" name="下矢印 12"/>
          <p:cNvSpPr/>
          <p:nvPr/>
        </p:nvSpPr>
        <p:spPr>
          <a:xfrm rot="16200000">
            <a:off x="3668149" y="1698613"/>
            <a:ext cx="1533525" cy="30275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00350" y="5624991"/>
            <a:ext cx="35433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本来、検索すらできない情報が検索・表示されてしまう！！</a:t>
            </a:r>
            <a:endParaRPr lang="en-US" altLang="ja-JP" sz="2000" dirty="0" smtClean="0"/>
          </a:p>
          <a:p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52822" y="1733550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不正マン</a:t>
            </a:r>
            <a:endParaRPr kumimoji="1" lang="ja-JP" altLang="en-US"/>
          </a:p>
        </p:txBody>
      </p:sp>
      <p:sp>
        <p:nvSpPr>
          <p:cNvPr id="15" name="タイトル 1"/>
          <p:cNvSpPr txBox="1">
            <a:spLocks/>
          </p:cNvSpPr>
          <p:nvPr/>
        </p:nvSpPr>
        <p:spPr bwMode="auto">
          <a:xfrm>
            <a:off x="457200" y="5811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全ユーザーを確認しよう！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25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13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3050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全ユーザーを確認しよう！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144"/>
            <a:ext cx="9144000" cy="5715000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049154" y="4023359"/>
            <a:ext cx="7392202" cy="12994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smtClean="0"/>
              <a:t>Quick Item Search</a:t>
            </a:r>
            <a:r>
              <a:rPr kumimoji="1" lang="ja-JP" altLang="en-US" sz="2400" smtClean="0"/>
              <a:t>に</a:t>
            </a:r>
            <a:endParaRPr kumimoji="1" lang="en-US" altLang="ja-JP" sz="2400" smtClean="0"/>
          </a:p>
          <a:p>
            <a:pPr algn="ctr"/>
            <a:r>
              <a:rPr lang="en-US" altLang="ja-JP" sz="2400" smtClean="0"/>
              <a:t>'UNION SELECT 0,email,fullname,0 FROM userdb --</a:t>
            </a:r>
          </a:p>
          <a:p>
            <a:pPr algn="ctr"/>
            <a:r>
              <a:rPr lang="ja-JP" altLang="en-US" sz="2400" smtClean="0"/>
              <a:t>と、入力！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85053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 bwMode="auto">
          <a:xfrm>
            <a:off x="457200" y="830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全ユーザーを確認しよう！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866"/>
            <a:ext cx="9144000" cy="571500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567891" y="1299411"/>
            <a:ext cx="8441355" cy="12031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smtClean="0"/>
              <a:t>Item</a:t>
            </a:r>
            <a:r>
              <a:rPr lang="ja-JP" altLang="en-US" sz="2400" smtClean="0"/>
              <a:t>と</a:t>
            </a:r>
            <a:r>
              <a:rPr lang="en-US" altLang="ja-JP" sz="2400" smtClean="0"/>
              <a:t>Description</a:t>
            </a:r>
            <a:r>
              <a:rPr lang="ja-JP" altLang="en-US" sz="2400" smtClean="0"/>
              <a:t>の</a:t>
            </a:r>
            <a:r>
              <a:rPr kumimoji="1" lang="ja-JP" altLang="en-US" sz="2400" smtClean="0"/>
              <a:t>欄にメール</a:t>
            </a:r>
            <a:r>
              <a:rPr lang="ja-JP" altLang="en-US" sz="2400" smtClean="0"/>
              <a:t>アドレスとユーザーの名前が！</a:t>
            </a:r>
            <a:endParaRPr kumimoji="1" lang="ja-JP" altLang="en-US" sz="2400"/>
          </a:p>
        </p:txBody>
      </p:sp>
      <p:sp>
        <p:nvSpPr>
          <p:cNvPr id="2" name="下矢印 1"/>
          <p:cNvSpPr/>
          <p:nvPr/>
        </p:nvSpPr>
        <p:spPr>
          <a:xfrm>
            <a:off x="3457575" y="3667125"/>
            <a:ext cx="2990850" cy="98107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61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2507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他人に成りすまそう！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5286" y="2396690"/>
            <a:ext cx="8773427" cy="3277085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sz="5500" smtClean="0"/>
              <a:t>他の人のアカウントで</a:t>
            </a:r>
            <a:endParaRPr kumimoji="1" lang="en-US" altLang="ja-JP" sz="5500" smtClean="0"/>
          </a:p>
          <a:p>
            <a:pPr marL="0" indent="0">
              <a:buNone/>
            </a:pPr>
            <a:endParaRPr lang="en-US" altLang="ja-JP" sz="3200"/>
          </a:p>
          <a:p>
            <a:pPr marL="0" indent="0" algn="ctr">
              <a:buNone/>
            </a:pPr>
            <a:r>
              <a:rPr kumimoji="1" lang="ja-JP" altLang="en-US" sz="5500" smtClean="0"/>
              <a:t>ログインしてみよう！</a:t>
            </a:r>
            <a:endParaRPr kumimoji="1" lang="ja-JP" altLang="en-US" sz="5500"/>
          </a:p>
        </p:txBody>
      </p:sp>
    </p:spTree>
    <p:extLst>
      <p:ext uri="{BB962C8B-B14F-4D97-AF65-F5344CB8AC3E}">
        <p14:creationId xmlns:p14="http://schemas.microsoft.com/office/powerpoint/2010/main" val="151827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5035358" y="6007945"/>
            <a:ext cx="5030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 smtClean="0">
                <a:latin typeface="+mn-ea"/>
                <a:ea typeface="+mn-ea"/>
              </a:rPr>
              <a:t>Web</a:t>
            </a:r>
            <a:r>
              <a:rPr kumimoji="1" lang="ja-JP" altLang="en-US" sz="3200" b="1" dirty="0" smtClean="0">
                <a:latin typeface="+mn-ea"/>
                <a:ea typeface="+mn-ea"/>
              </a:rPr>
              <a:t>サーバー</a:t>
            </a:r>
            <a:endParaRPr kumimoji="1" lang="en-US" altLang="ja-JP" sz="3200" b="1" dirty="0" smtClean="0"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94" y="1447201"/>
            <a:ext cx="3934978" cy="46482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598"/>
            <a:ext cx="3040686" cy="3609123"/>
          </a:xfrm>
          <a:prstGeom prst="rect">
            <a:avLst/>
          </a:prstGeom>
        </p:spPr>
      </p:pic>
      <p:sp>
        <p:nvSpPr>
          <p:cNvPr id="3" name="下矢印 2"/>
          <p:cNvSpPr/>
          <p:nvPr/>
        </p:nvSpPr>
        <p:spPr>
          <a:xfrm rot="5400000">
            <a:off x="3668149" y="3297823"/>
            <a:ext cx="1533525" cy="30275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40686" y="2086627"/>
            <a:ext cx="204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不正</a:t>
            </a:r>
            <a:r>
              <a:rPr lang="ja-JP" altLang="en-US" sz="2000" dirty="0" smtClean="0"/>
              <a:t>な文字列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 rot="20771276">
            <a:off x="7354488" y="3604622"/>
            <a:ext cx="2350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 smtClean="0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OK</a:t>
            </a:r>
            <a:endParaRPr kumimoji="1" lang="ja-JP" altLang="en-US" sz="7200" dirty="0">
              <a:solidFill>
                <a:srgbClr val="FF000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3" name="下矢印 12"/>
          <p:cNvSpPr/>
          <p:nvPr/>
        </p:nvSpPr>
        <p:spPr>
          <a:xfrm rot="16200000">
            <a:off x="3668149" y="1698613"/>
            <a:ext cx="1533525" cy="30275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00350" y="5624991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正規のユーザーと勘違いして</a:t>
            </a:r>
            <a:endParaRPr lang="en-US" altLang="ja-JP" dirty="0"/>
          </a:p>
          <a:p>
            <a:r>
              <a:rPr lang="ja-JP" altLang="en-US" dirty="0"/>
              <a:t>不正なログインを許して</a:t>
            </a:r>
            <a:r>
              <a:rPr lang="ja-JP" altLang="en-US" dirty="0" smtClean="0"/>
              <a:t>しまう</a:t>
            </a:r>
            <a:endParaRPr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52822" y="1733550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不正マン</a:t>
            </a:r>
            <a:endParaRPr kumimoji="1" lang="ja-JP" altLang="en-US"/>
          </a:p>
        </p:txBody>
      </p:sp>
      <p:sp>
        <p:nvSpPr>
          <p:cNvPr id="15" name="タイトル 1"/>
          <p:cNvSpPr txBox="1">
            <a:spLocks/>
          </p:cNvSpPr>
          <p:nvPr/>
        </p:nvSpPr>
        <p:spPr bwMode="auto">
          <a:xfrm>
            <a:off x="457200" y="5811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他人に成りすまそう！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4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13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72507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他人に成りすまそう！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6275"/>
            <a:ext cx="9144000" cy="5715000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2107933" y="1299411"/>
            <a:ext cx="6487427" cy="14245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smtClean="0"/>
              <a:t>Login/Register</a:t>
            </a:r>
            <a:r>
              <a:rPr kumimoji="1" lang="ja-JP" altLang="en-US" sz="3600" smtClean="0"/>
              <a:t>をクリック！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2278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0147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講師自己紹介</a:t>
            </a:r>
            <a:r>
              <a:rPr kumimoji="1" lang="en-US" altLang="ja-JP" dirty="0" smtClean="0">
                <a:solidFill>
                  <a:schemeClr val="bg1"/>
                </a:solidFill>
              </a:rPr>
              <a:t>(3</a:t>
            </a:r>
            <a:r>
              <a:rPr kumimoji="1" lang="ja-JP" altLang="en-US" dirty="0" smtClean="0">
                <a:solidFill>
                  <a:schemeClr val="bg1"/>
                </a:solidFill>
              </a:rPr>
              <a:t>回目</a:t>
            </a:r>
            <a:r>
              <a:rPr kumimoji="1" lang="en-US" altLang="ja-JP" dirty="0" smtClean="0">
                <a:solidFill>
                  <a:schemeClr val="bg1"/>
                </a:solidFill>
              </a:rPr>
              <a:t>)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æ»é è¬å¤ªé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141" y="1108419"/>
            <a:ext cx="1816014" cy="18160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18054"/>
            <a:ext cx="8229600" cy="5090984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4000" dirty="0" smtClean="0"/>
              <a:t>滋野 謙太郎</a:t>
            </a:r>
            <a:endParaRPr kumimoji="1" lang="en-US" altLang="ja-JP" sz="4000" dirty="0" smtClean="0"/>
          </a:p>
          <a:p>
            <a:pPr marL="0" indent="0">
              <a:buNone/>
            </a:pPr>
            <a:r>
              <a:rPr kumimoji="1" lang="ja-JP" altLang="en-US" sz="4000" dirty="0" smtClean="0"/>
              <a:t>（しげのけんたろう）</a:t>
            </a:r>
            <a:endParaRPr kumimoji="1" lang="en-US" altLang="ja-JP" sz="40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kumimoji="1" lang="ja-JP" altLang="en-US" sz="2400" dirty="0" smtClean="0"/>
              <a:t>理学部情報学科の大学を卒業後、</a:t>
            </a:r>
            <a:r>
              <a:rPr kumimoji="1" lang="en-US" altLang="ja-JP" sz="2400" dirty="0" smtClean="0"/>
              <a:t>SE</a:t>
            </a:r>
            <a:r>
              <a:rPr lang="ja-JP" altLang="en-US" sz="2400" dirty="0" smtClean="0"/>
              <a:t>（システムエンジニア）として</a:t>
            </a:r>
            <a:r>
              <a:rPr lang="en-US" altLang="ja-JP" sz="2400" dirty="0" smtClean="0"/>
              <a:t>13</a:t>
            </a:r>
            <a:r>
              <a:rPr lang="ja-JP" altLang="en-US" sz="2400" dirty="0" smtClean="0"/>
              <a:t>年間、システム開発を主とした多種の</a:t>
            </a:r>
            <a:r>
              <a:rPr lang="en-US" altLang="ja-JP" sz="2400" dirty="0" smtClean="0"/>
              <a:t>IT</a:t>
            </a:r>
            <a:r>
              <a:rPr lang="ja-JP" altLang="en-US" sz="2400" dirty="0" smtClean="0"/>
              <a:t>系業務に携わる</a:t>
            </a:r>
            <a:endParaRPr lang="en-US" altLang="ja-JP" sz="2400" dirty="0" smtClean="0"/>
          </a:p>
          <a:p>
            <a:r>
              <a:rPr lang="en-US" altLang="ja-JP" sz="2400" dirty="0" smtClean="0"/>
              <a:t>SE</a:t>
            </a:r>
            <a:r>
              <a:rPr lang="ja-JP" altLang="en-US" sz="2400" dirty="0" smtClean="0"/>
              <a:t>時代</a:t>
            </a:r>
            <a:r>
              <a:rPr kumimoji="1" lang="ja-JP" altLang="en-US" sz="2400" dirty="0" smtClean="0"/>
              <a:t>後半はセキュリティに関わる仕事に携わる</a:t>
            </a:r>
            <a:endParaRPr kumimoji="1" lang="en-US" altLang="ja-JP" sz="2400" dirty="0" smtClean="0"/>
          </a:p>
          <a:p>
            <a:pPr lvl="1"/>
            <a:r>
              <a:rPr lang="ja-JP" altLang="en-US" sz="2400" dirty="0" smtClean="0"/>
              <a:t>マルウェア識別情報分析・システム脆弱性診断等</a:t>
            </a:r>
            <a:endParaRPr lang="en-US" altLang="ja-JP" sz="2400" dirty="0" smtClean="0"/>
          </a:p>
          <a:p>
            <a:r>
              <a:rPr lang="en-US" altLang="ja-JP" sz="2400" dirty="0" smtClean="0"/>
              <a:t>2017</a:t>
            </a:r>
            <a:r>
              <a:rPr lang="ja-JP" altLang="en-US" sz="2400" dirty="0" smtClean="0"/>
              <a:t>年</a:t>
            </a:r>
            <a:r>
              <a:rPr lang="en-US" altLang="ja-JP" sz="2400" dirty="0" smtClean="0"/>
              <a:t>9</a:t>
            </a:r>
            <a:r>
              <a:rPr lang="ja-JP" altLang="en-US" sz="2400" dirty="0" smtClean="0"/>
              <a:t>月から、情報科学専門学校で教員としてセキュリティ分野を主に教え、現在に</a:t>
            </a:r>
            <a:r>
              <a:rPr lang="ja-JP" altLang="en-US" sz="2400" dirty="0"/>
              <a:t>至</a:t>
            </a:r>
            <a:r>
              <a:rPr lang="ja-JP" altLang="en-US" sz="2400" dirty="0" smtClean="0"/>
              <a:t>る</a:t>
            </a:r>
            <a:endParaRPr kumimoji="1"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130766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1"/>
          <p:cNvSpPr txBox="1">
            <a:spLocks/>
          </p:cNvSpPr>
          <p:nvPr/>
        </p:nvSpPr>
        <p:spPr bwMode="auto">
          <a:xfrm>
            <a:off x="457200" y="7250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他人に成りすまそう！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7024"/>
            <a:ext cx="9144000" cy="571500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3060834" y="1215507"/>
            <a:ext cx="5948412" cy="25252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 smtClean="0"/>
              <a:t>Login to Your Account</a:t>
            </a:r>
            <a:r>
              <a:rPr lang="ja-JP" altLang="en-US" sz="3200" dirty="0" smtClean="0"/>
              <a:t>の</a:t>
            </a:r>
            <a:endParaRPr lang="en-US" altLang="ja-JP" sz="3200" dirty="0" smtClean="0"/>
          </a:p>
          <a:p>
            <a:pPr algn="ctr"/>
            <a:r>
              <a:rPr lang="en-US" altLang="ja-JP" sz="3200" dirty="0" smtClean="0"/>
              <a:t>Email Address</a:t>
            </a:r>
            <a:r>
              <a:rPr lang="ja-JP" altLang="en-US" sz="3200" dirty="0" smtClean="0"/>
              <a:t>に</a:t>
            </a:r>
            <a:endParaRPr lang="en-US" altLang="ja-JP" sz="3200" dirty="0" smtClean="0"/>
          </a:p>
          <a:p>
            <a:pPr algn="ctr"/>
            <a:r>
              <a:rPr lang="en-US" altLang="ja-JP" sz="3200" dirty="0">
                <a:solidFill>
                  <a:schemeClr val="bg1"/>
                </a:solidFill>
              </a:rPr>
              <a:t>big@spender.com’ --</a:t>
            </a:r>
          </a:p>
          <a:p>
            <a:pPr algn="ctr"/>
            <a:r>
              <a:rPr lang="ja-JP" altLang="en-US" sz="3200" dirty="0" smtClean="0">
                <a:solidFill>
                  <a:schemeClr val="bg1"/>
                </a:solidFill>
              </a:rPr>
              <a:t>と、入力</a:t>
            </a:r>
            <a:r>
              <a:rPr lang="ja-JP" altLang="en-US" sz="3200" dirty="0" smtClean="0">
                <a:solidFill>
                  <a:schemeClr val="bg1"/>
                </a:solidFill>
              </a:rPr>
              <a:t>して</a:t>
            </a:r>
            <a:r>
              <a:rPr lang="en-US" altLang="ja-JP" sz="3200" dirty="0" smtClean="0">
                <a:solidFill>
                  <a:schemeClr val="bg1"/>
                </a:solidFill>
              </a:rPr>
              <a:t>Login</a:t>
            </a:r>
            <a:r>
              <a:rPr lang="ja-JP" altLang="en-US" sz="3200" dirty="0" smtClean="0">
                <a:solidFill>
                  <a:schemeClr val="bg1"/>
                </a:solidFill>
              </a:rPr>
              <a:t>ボタンを</a:t>
            </a:r>
            <a:endParaRPr lang="en-US" altLang="ja-JP" sz="32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sz="3200" dirty="0" smtClean="0">
                <a:solidFill>
                  <a:schemeClr val="bg1"/>
                </a:solidFill>
              </a:rPr>
              <a:t>押してみよう</a:t>
            </a:r>
            <a:r>
              <a:rPr lang="ja-JP" altLang="en-US" sz="3200" dirty="0" smtClean="0">
                <a:solidFill>
                  <a:schemeClr val="bg1"/>
                </a:solidFill>
              </a:rPr>
              <a:t>！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060834" y="3948546"/>
            <a:ext cx="2275937" cy="299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爆発 1 6"/>
          <p:cNvSpPr/>
          <p:nvPr/>
        </p:nvSpPr>
        <p:spPr>
          <a:xfrm>
            <a:off x="4485373" y="4032985"/>
            <a:ext cx="3801979" cy="2598821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この時、</a:t>
            </a:r>
            <a:r>
              <a:rPr kumimoji="1" lang="en-US" altLang="ja-JP" sz="2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Password</a:t>
            </a:r>
            <a:r>
              <a:rPr kumimoji="1" lang="ja-JP" altLang="en-US" sz="2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は入力しない</a:t>
            </a:r>
            <a:r>
              <a:rPr kumimoji="1" lang="en-US" altLang="ja-JP" sz="24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‼</a:t>
            </a:r>
            <a:endParaRPr kumimoji="1" lang="ja-JP" altLang="en-US" sz="2400" dirty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060834" y="4541521"/>
            <a:ext cx="497014" cy="2133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180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1"/>
          <p:cNvSpPr txBox="1">
            <a:spLocks/>
          </p:cNvSpPr>
          <p:nvPr/>
        </p:nvSpPr>
        <p:spPr bwMode="auto">
          <a:xfrm>
            <a:off x="457200" y="7250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他人に成りすまそう！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087"/>
            <a:ext cx="9144000" cy="571500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922714" y="3939456"/>
            <a:ext cx="8008218" cy="198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dirty="0" smtClean="0">
                <a:latin typeface="HGP創英角ﾎﾟｯﾌﾟ体" panose="040B0A00000000000000" pitchFamily="50" charset="-128"/>
                <a:ea typeface="HGP創英角ﾎﾟｯﾌﾟ体" panose="040B0A00000000000000" pitchFamily="50" charset="-128"/>
              </a:rPr>
              <a:t>なんと</a:t>
            </a:r>
            <a:endParaRPr lang="en-US" altLang="ja-JP" sz="4800" dirty="0" smtClean="0"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  <a:p>
            <a:pPr algn="ctr"/>
            <a:r>
              <a:rPr lang="ja-JP" altLang="en-US" sz="3200" dirty="0" smtClean="0"/>
              <a:t>あなたは今日から、</a:t>
            </a:r>
            <a:r>
              <a:rPr lang="en-US" altLang="ja-JP" sz="3200" dirty="0" smtClean="0"/>
              <a:t>Big Spender</a:t>
            </a:r>
            <a:r>
              <a:rPr lang="ja-JP" altLang="en-US" sz="3200" dirty="0" smtClean="0"/>
              <a:t>さんです！！</a:t>
            </a:r>
            <a:endParaRPr lang="en-US" altLang="ja-JP" sz="3200" dirty="0" smtClean="0"/>
          </a:p>
        </p:txBody>
      </p:sp>
      <p:sp>
        <p:nvSpPr>
          <p:cNvPr id="8" name="右矢印 7"/>
          <p:cNvSpPr/>
          <p:nvPr/>
        </p:nvSpPr>
        <p:spPr>
          <a:xfrm rot="5400000">
            <a:off x="3185961" y="1369512"/>
            <a:ext cx="1568918" cy="126090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56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タイトル 1"/>
          <p:cNvSpPr txBox="1">
            <a:spLocks/>
          </p:cNvSpPr>
          <p:nvPr/>
        </p:nvSpPr>
        <p:spPr bwMode="auto">
          <a:xfrm>
            <a:off x="457200" y="7250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他人に成りすまそう！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571500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791678" y="3693412"/>
            <a:ext cx="8008218" cy="19800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smtClean="0"/>
              <a:t>他</a:t>
            </a:r>
            <a:r>
              <a:rPr lang="ja-JP" altLang="en-US" sz="3200"/>
              <a:t>の</a:t>
            </a:r>
            <a:r>
              <a:rPr lang="ja-JP" altLang="en-US" sz="3200" smtClean="0"/>
              <a:t>人でもログインできるか試してみよう！</a:t>
            </a:r>
            <a:endParaRPr lang="en-US" altLang="ja-JP" sz="3200" smtClean="0"/>
          </a:p>
        </p:txBody>
      </p:sp>
    </p:spTree>
    <p:extLst>
      <p:ext uri="{BB962C8B-B14F-4D97-AF65-F5344CB8AC3E}">
        <p14:creationId xmlns:p14="http://schemas.microsoft.com/office/powerpoint/2010/main" val="113951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2629" cy="692013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システム破壊状況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3200" dirty="0" smtClean="0"/>
              <a:t>不正ログイン、未公開データ参照、改ざん</a:t>
            </a:r>
            <a:endParaRPr kumimoji="1" lang="en-US" altLang="ja-JP" sz="3200" dirty="0" smtClean="0"/>
          </a:p>
          <a:p>
            <a:pPr lvl="1"/>
            <a:r>
              <a:rPr kumimoji="1" lang="ja-JP" altLang="en-US" dirty="0" smtClean="0"/>
              <a:t>ユーザ情報の確認、なりすまし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クレジットカード情報の確認、不正購入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データベース改ざん、価格操作</a:t>
            </a:r>
            <a:endParaRPr kumimoji="1" lang="en-US" altLang="ja-JP" dirty="0" smtClean="0"/>
          </a:p>
          <a:p>
            <a:r>
              <a:rPr lang="ja-JP" altLang="en-US" sz="3200" dirty="0"/>
              <a:t>システム</a:t>
            </a:r>
            <a:r>
              <a:rPr lang="ja-JP" altLang="en-US" sz="3200" dirty="0" smtClean="0"/>
              <a:t>機能を利用不能にする</a:t>
            </a:r>
            <a:endParaRPr lang="en-US" altLang="ja-JP" sz="3200" dirty="0" smtClean="0"/>
          </a:p>
          <a:p>
            <a:pPr lvl="1"/>
            <a:r>
              <a:rPr kumimoji="1" lang="ja-JP" altLang="en-US" dirty="0"/>
              <a:t>ページ</a:t>
            </a:r>
            <a:r>
              <a:rPr kumimoji="1" lang="ja-JP" altLang="en-US" dirty="0" smtClean="0"/>
              <a:t>の強制遷移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無限アラート</a:t>
            </a:r>
            <a:endParaRPr kumimoji="1" lang="en-US" altLang="ja-JP" dirty="0" smtClean="0"/>
          </a:p>
          <a:p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endParaRPr kumimoji="1" lang="en-US" altLang="ja-JP" sz="3200" dirty="0" smtClean="0"/>
          </a:p>
          <a:p>
            <a:endParaRPr kumimoji="1" lang="ja-JP" altLang="en-US" sz="3200" dirty="0"/>
          </a:p>
        </p:txBody>
      </p:sp>
      <p:pic>
        <p:nvPicPr>
          <p:cNvPr id="2050" name="Picture 2" descr="https://3.bp.blogspot.com/-9dvENd5xUM0/VtR8l7U1YDI/AAAAAAAA4Qk/w-4xTIhS3BA/s800/seikimatsu_c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30" y="4235940"/>
            <a:ext cx="2846198" cy="26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矢印 2"/>
          <p:cNvSpPr/>
          <p:nvPr/>
        </p:nvSpPr>
        <p:spPr>
          <a:xfrm>
            <a:off x="99754" y="2685011"/>
            <a:ext cx="847898" cy="548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Now!</a:t>
            </a:r>
            <a:endParaRPr kumimoji="1" lang="ja-JP" altLang="en-US" dirty="0"/>
          </a:p>
        </p:txBody>
      </p:sp>
      <p:sp>
        <p:nvSpPr>
          <p:cNvPr id="5" name="爆発 1 4"/>
          <p:cNvSpPr/>
          <p:nvPr/>
        </p:nvSpPr>
        <p:spPr>
          <a:xfrm>
            <a:off x="99754" y="2244436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24007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 txBox="1">
            <a:spLocks/>
          </p:cNvSpPr>
          <p:nvPr/>
        </p:nvSpPr>
        <p:spPr bwMode="auto">
          <a:xfrm>
            <a:off x="457200" y="4363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クレジットカード情報を見てみよう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コンテンツ プレースホルダー 2"/>
          <p:cNvSpPr txBox="1">
            <a:spLocks/>
          </p:cNvSpPr>
          <p:nvPr/>
        </p:nvSpPr>
        <p:spPr bwMode="auto">
          <a:xfrm>
            <a:off x="0" y="1606981"/>
            <a:ext cx="9208971" cy="453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5500" dirty="0" smtClean="0"/>
              <a:t>メールアドレスや</a:t>
            </a:r>
            <a:endParaRPr lang="en-US" altLang="ja-JP" sz="55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5500" dirty="0" smtClean="0"/>
              <a:t>名前だけじゃない？</a:t>
            </a:r>
            <a:endParaRPr lang="en-US" altLang="ja-JP" sz="55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4800" dirty="0" smtClean="0"/>
              <a:t>クレジットカード情報も</a:t>
            </a:r>
            <a:endParaRPr lang="en-US" altLang="ja-JP" sz="48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4800" dirty="0" smtClean="0"/>
              <a:t>見れてしまう！</a:t>
            </a:r>
            <a:endParaRPr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0519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5035358" y="6007945"/>
            <a:ext cx="5030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 smtClean="0">
                <a:latin typeface="+mn-ea"/>
                <a:ea typeface="+mn-ea"/>
              </a:rPr>
              <a:t>Web</a:t>
            </a:r>
            <a:r>
              <a:rPr kumimoji="1" lang="ja-JP" altLang="en-US" sz="3200" b="1" dirty="0" smtClean="0">
                <a:latin typeface="+mn-ea"/>
                <a:ea typeface="+mn-ea"/>
              </a:rPr>
              <a:t>サーバー</a:t>
            </a:r>
            <a:endParaRPr kumimoji="1" lang="en-US" altLang="ja-JP" sz="3200" b="1" dirty="0" smtClean="0"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094" y="1447201"/>
            <a:ext cx="3934978" cy="46482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9598"/>
            <a:ext cx="3040686" cy="3609123"/>
          </a:xfrm>
          <a:prstGeom prst="rect">
            <a:avLst/>
          </a:prstGeom>
        </p:spPr>
      </p:pic>
      <p:sp>
        <p:nvSpPr>
          <p:cNvPr id="3" name="下矢印 2"/>
          <p:cNvSpPr/>
          <p:nvPr/>
        </p:nvSpPr>
        <p:spPr>
          <a:xfrm rot="5400000">
            <a:off x="3668149" y="3297823"/>
            <a:ext cx="1533525" cy="30275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40686" y="2086627"/>
            <a:ext cx="2045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不正</a:t>
            </a:r>
            <a:r>
              <a:rPr lang="ja-JP" altLang="en-US" sz="2000" dirty="0" smtClean="0"/>
              <a:t>な文字列</a:t>
            </a:r>
            <a:endParaRPr kumimoji="1" lang="ja-JP" altLang="en-US" sz="2000" dirty="0"/>
          </a:p>
        </p:txBody>
      </p:sp>
      <p:sp>
        <p:nvSpPr>
          <p:cNvPr id="8" name="テキスト ボックス 7"/>
          <p:cNvSpPr txBox="1"/>
          <p:nvPr/>
        </p:nvSpPr>
        <p:spPr>
          <a:xfrm rot="20771276">
            <a:off x="7354488" y="3604622"/>
            <a:ext cx="2350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7200" dirty="0" smtClean="0">
                <a:solidFill>
                  <a:srgbClr val="FF0000"/>
                </a:solidFill>
                <a:latin typeface="UD デジタル 教科書体 NP-B" panose="02020700000000000000" pitchFamily="18" charset="-128"/>
                <a:ea typeface="UD デジタル 教科書体 NP-B" panose="02020700000000000000" pitchFamily="18" charset="-128"/>
              </a:rPr>
              <a:t>OK</a:t>
            </a:r>
            <a:endParaRPr kumimoji="1" lang="ja-JP" altLang="en-US" sz="7200" dirty="0">
              <a:solidFill>
                <a:srgbClr val="FF0000"/>
              </a:solidFill>
              <a:latin typeface="UD デジタル 教科書体 NP-B" panose="02020700000000000000" pitchFamily="18" charset="-128"/>
              <a:ea typeface="UD デジタル 教科書体 NP-B" panose="02020700000000000000" pitchFamily="18" charset="-128"/>
            </a:endParaRPr>
          </a:p>
        </p:txBody>
      </p:sp>
      <p:sp>
        <p:nvSpPr>
          <p:cNvPr id="13" name="下矢印 12"/>
          <p:cNvSpPr/>
          <p:nvPr/>
        </p:nvSpPr>
        <p:spPr>
          <a:xfrm rot="16200000">
            <a:off x="3668149" y="1698613"/>
            <a:ext cx="1533525" cy="30275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800350" y="5624991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本来、検索すらできない情報</a:t>
            </a:r>
            <a:r>
              <a:rPr lang="ja-JP" altLang="en-US" dirty="0" smtClean="0"/>
              <a:t>が</a:t>
            </a:r>
            <a:endParaRPr lang="en-US" altLang="ja-JP" dirty="0" smtClean="0"/>
          </a:p>
          <a:p>
            <a:r>
              <a:rPr lang="ja-JP" altLang="en-US" dirty="0" smtClean="0"/>
              <a:t>検索</a:t>
            </a:r>
            <a:r>
              <a:rPr lang="ja-JP" altLang="en-US" dirty="0"/>
              <a:t>・表示されてしまう！</a:t>
            </a:r>
            <a:r>
              <a:rPr lang="ja-JP" altLang="en-US" dirty="0" smtClean="0"/>
              <a:t>！</a:t>
            </a:r>
            <a:endParaRPr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52822" y="1733550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不正マン</a:t>
            </a:r>
            <a:endParaRPr kumimoji="1" lang="ja-JP" altLang="en-US"/>
          </a:p>
        </p:txBody>
      </p:sp>
      <p:sp>
        <p:nvSpPr>
          <p:cNvPr id="15" name="タイトル 1"/>
          <p:cNvSpPr txBox="1">
            <a:spLocks/>
          </p:cNvSpPr>
          <p:nvPr/>
        </p:nvSpPr>
        <p:spPr bwMode="auto">
          <a:xfrm>
            <a:off x="457200" y="5811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>
                <a:solidFill>
                  <a:schemeClr val="bg1"/>
                </a:solidFill>
              </a:rPr>
              <a:t>クレジットカード情報を見て</a:t>
            </a:r>
            <a:r>
              <a:rPr lang="ja-JP" altLang="en-US" dirty="0" smtClean="0">
                <a:solidFill>
                  <a:schemeClr val="bg1"/>
                </a:solidFill>
              </a:rPr>
              <a:t>みよう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5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/>
      <p:bldP spid="13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769"/>
            <a:ext cx="9144000" cy="5715000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049154" y="4023359"/>
            <a:ext cx="7392202" cy="12994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smtClean="0"/>
              <a:t>Quick Item Search</a:t>
            </a:r>
            <a:r>
              <a:rPr kumimoji="1" lang="ja-JP" altLang="en-US" sz="2400" smtClean="0"/>
              <a:t>に</a:t>
            </a:r>
            <a:endParaRPr kumimoji="1" lang="en-US" altLang="ja-JP" sz="2400" smtClean="0"/>
          </a:p>
          <a:p>
            <a:pPr algn="ctr"/>
            <a:r>
              <a:rPr lang="en-US" altLang="ja-JP" sz="2400"/>
              <a:t>'UNION SELECT 0,ccard,expdate,0 FROM orderdb </a:t>
            </a:r>
            <a:r>
              <a:rPr lang="en-US" altLang="ja-JP" sz="2400" smtClean="0"/>
              <a:t>--</a:t>
            </a:r>
          </a:p>
          <a:p>
            <a:pPr algn="ctr"/>
            <a:r>
              <a:rPr lang="ja-JP" altLang="en-US" sz="2400" smtClean="0"/>
              <a:t>と、入力！</a:t>
            </a:r>
            <a:endParaRPr kumimoji="1" lang="ja-JP" altLang="en-US" sz="2400"/>
          </a:p>
        </p:txBody>
      </p:sp>
      <p:sp>
        <p:nvSpPr>
          <p:cNvPr id="8" name="タイトル 1"/>
          <p:cNvSpPr txBox="1">
            <a:spLocks/>
          </p:cNvSpPr>
          <p:nvPr/>
        </p:nvSpPr>
        <p:spPr bwMode="auto">
          <a:xfrm>
            <a:off x="457200" y="4363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クレジットカード情報を見てみよう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39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866"/>
            <a:ext cx="9144000" cy="571500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567891" y="1299411"/>
            <a:ext cx="8441355" cy="120315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先ほどと同じように、</a:t>
            </a:r>
            <a:r>
              <a:rPr kumimoji="1" lang="en-US" altLang="ja-JP" sz="2400" dirty="0" smtClean="0"/>
              <a:t>Item</a:t>
            </a:r>
            <a:r>
              <a:rPr lang="ja-JP" altLang="en-US" sz="2400" dirty="0" smtClean="0"/>
              <a:t>と</a:t>
            </a:r>
            <a:r>
              <a:rPr lang="en-US" altLang="ja-JP" sz="2400" dirty="0" smtClean="0"/>
              <a:t>Description</a:t>
            </a:r>
            <a:r>
              <a:rPr lang="ja-JP" altLang="en-US" sz="2400" dirty="0" smtClean="0"/>
              <a:t>の</a:t>
            </a:r>
            <a:r>
              <a:rPr kumimoji="1" lang="ja-JP" altLang="en-US" sz="2400" dirty="0" smtClean="0"/>
              <a:t>欄に</a:t>
            </a:r>
            <a:r>
              <a:rPr lang="ja-JP" altLang="en-US" sz="2400" dirty="0"/>
              <a:t>謎</a:t>
            </a:r>
            <a:r>
              <a:rPr lang="ja-JP" altLang="en-US" sz="2400" dirty="0" smtClean="0"/>
              <a:t>の数列が！！</a:t>
            </a:r>
            <a:endParaRPr kumimoji="1" lang="ja-JP" altLang="en-US" sz="2400" dirty="0"/>
          </a:p>
        </p:txBody>
      </p:sp>
      <p:sp>
        <p:nvSpPr>
          <p:cNvPr id="10" name="タイトル 1"/>
          <p:cNvSpPr txBox="1">
            <a:spLocks/>
          </p:cNvSpPr>
          <p:nvPr/>
        </p:nvSpPr>
        <p:spPr bwMode="auto">
          <a:xfrm>
            <a:off x="457200" y="3138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クレジットカード情報を見てみよう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下矢印 1"/>
          <p:cNvSpPr/>
          <p:nvPr/>
        </p:nvSpPr>
        <p:spPr>
          <a:xfrm>
            <a:off x="3571875" y="3049492"/>
            <a:ext cx="2667000" cy="88582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749039" y="4438995"/>
            <a:ext cx="1837113" cy="232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四角形吹き出し 3"/>
          <p:cNvSpPr/>
          <p:nvPr/>
        </p:nvSpPr>
        <p:spPr>
          <a:xfrm>
            <a:off x="4347556" y="5054138"/>
            <a:ext cx="4472248" cy="1413164"/>
          </a:xfrm>
          <a:prstGeom prst="wedgeRectCallout">
            <a:avLst>
              <a:gd name="adj1" fmla="val -48917"/>
              <a:gd name="adj2" fmla="val -8033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Item</a:t>
            </a:r>
            <a:r>
              <a:rPr kumimoji="1" lang="ja-JP" altLang="en-US" dirty="0" smtClean="0"/>
              <a:t>欄にクレジットカードの番号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・</a:t>
            </a:r>
            <a:r>
              <a:rPr lang="en-US" altLang="ja-JP" dirty="0" smtClean="0"/>
              <a:t>Description</a:t>
            </a:r>
            <a:r>
              <a:rPr lang="ja-JP" altLang="en-US" dirty="0"/>
              <a:t>欄</a:t>
            </a:r>
            <a:r>
              <a:rPr lang="ja-JP" altLang="en-US" dirty="0" smtClean="0"/>
              <a:t>に有効期限</a:t>
            </a:r>
            <a:endParaRPr lang="en-US" altLang="ja-JP" dirty="0" smtClean="0"/>
          </a:p>
          <a:p>
            <a:pPr algn="ctr"/>
            <a:r>
              <a:rPr lang="ja-JP" altLang="en-US" dirty="0" smtClean="0"/>
              <a:t>が表示されています。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（後で使うので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行メモをとっておきましょう）</a:t>
            </a:r>
            <a:endParaRPr kumimoji="1" lang="en-US" altLang="ja-JP" dirty="0" smtClean="0"/>
          </a:p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094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コンテンツ プレースホルダー 2"/>
          <p:cNvSpPr txBox="1">
            <a:spLocks/>
          </p:cNvSpPr>
          <p:nvPr/>
        </p:nvSpPr>
        <p:spPr bwMode="auto">
          <a:xfrm>
            <a:off x="185286" y="2396690"/>
            <a:ext cx="9208971" cy="3277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5500"/>
              <a:t>今</a:t>
            </a:r>
            <a:r>
              <a:rPr lang="ja-JP" altLang="en-US" sz="5500" smtClean="0"/>
              <a:t>までに</a:t>
            </a:r>
            <a:r>
              <a:rPr lang="ja-JP" altLang="en-US" sz="5500"/>
              <a:t>入手</a:t>
            </a:r>
            <a:r>
              <a:rPr lang="ja-JP" altLang="en-US" sz="5500" smtClean="0"/>
              <a:t>した情報で</a:t>
            </a:r>
            <a:endParaRPr lang="en-US" altLang="ja-JP" sz="550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6000" smtClean="0"/>
              <a:t>お買物をしよう！</a:t>
            </a:r>
            <a:endParaRPr lang="ja-JP" altLang="en-US" sz="6000"/>
          </a:p>
        </p:txBody>
      </p:sp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457200" y="43631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実際に物を買ってみよう！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631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実際に物を買ってみよう！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056"/>
            <a:ext cx="9144000" cy="5715000"/>
          </a:xfrm>
          <a:prstGeom prst="rect">
            <a:avLst/>
          </a:prstGeom>
        </p:spPr>
      </p:pic>
      <p:sp>
        <p:nvSpPr>
          <p:cNvPr id="5" name="角丸四角形 4"/>
          <p:cNvSpPr/>
          <p:nvPr/>
        </p:nvSpPr>
        <p:spPr>
          <a:xfrm>
            <a:off x="2113016" y="1186631"/>
            <a:ext cx="6842760" cy="15261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What’s New</a:t>
            </a:r>
            <a:r>
              <a:rPr lang="ja-JP" altLang="en-US" sz="2400" dirty="0" smtClean="0"/>
              <a:t>をクリックして、好きな商品</a:t>
            </a:r>
            <a:r>
              <a:rPr lang="en-US" altLang="ja-JP" sz="2400" dirty="0" smtClean="0"/>
              <a:t>1</a:t>
            </a:r>
            <a:r>
              <a:rPr lang="ja-JP" altLang="en-US" sz="2400" dirty="0" err="1" smtClean="0"/>
              <a:t>つを</a:t>
            </a:r>
            <a:r>
              <a:rPr lang="ja-JP" altLang="en-US" sz="2400" dirty="0" smtClean="0"/>
              <a:t>選んで</a:t>
            </a:r>
            <a:endParaRPr lang="en-US" altLang="ja-JP" sz="2400" dirty="0" smtClean="0"/>
          </a:p>
          <a:p>
            <a:pPr algn="ctr"/>
            <a:r>
              <a:rPr lang="ja-JP" altLang="en-US" sz="2400" dirty="0" smtClean="0"/>
              <a:t>右側の</a:t>
            </a:r>
            <a:r>
              <a:rPr lang="en-US" altLang="ja-JP" sz="2400" dirty="0" smtClean="0"/>
              <a:t>Add to Cart</a:t>
            </a:r>
            <a:r>
              <a:rPr lang="ja-JP" altLang="en-US" sz="2400" dirty="0" smtClean="0"/>
              <a:t>の□を</a:t>
            </a:r>
            <a:r>
              <a:rPr lang="ja-JP" altLang="en-US" sz="2400" dirty="0" smtClean="0"/>
              <a:t>クリック</a:t>
            </a:r>
            <a:r>
              <a:rPr lang="ja-JP" altLang="en-US" sz="2400" dirty="0"/>
              <a:t>する</a:t>
            </a:r>
            <a:endParaRPr kumimoji="1" lang="ja-JP" altLang="en-US" sz="2400" dirty="0"/>
          </a:p>
        </p:txBody>
      </p:sp>
      <p:sp>
        <p:nvSpPr>
          <p:cNvPr id="8" name="角丸四角形 7"/>
          <p:cNvSpPr/>
          <p:nvPr/>
        </p:nvSpPr>
        <p:spPr>
          <a:xfrm>
            <a:off x="4244242" y="5162474"/>
            <a:ext cx="4833257" cy="12160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選んだら</a:t>
            </a:r>
            <a:r>
              <a:rPr kumimoji="1" lang="en-US" altLang="ja-JP" sz="2400" dirty="0" smtClean="0"/>
              <a:t>View Cart</a:t>
            </a:r>
            <a:r>
              <a:rPr kumimoji="1" lang="ja-JP" altLang="en-US" sz="2400" dirty="0" smtClean="0"/>
              <a:t>で次に</a:t>
            </a:r>
            <a:r>
              <a:rPr kumimoji="1" lang="ja-JP" altLang="en-US" sz="2400" dirty="0" smtClean="0"/>
              <a:t>進む</a:t>
            </a:r>
            <a:endParaRPr kumimoji="1" lang="ja-JP" altLang="en-US" sz="2400" dirty="0"/>
          </a:p>
        </p:txBody>
      </p:sp>
      <p:sp>
        <p:nvSpPr>
          <p:cNvPr id="6" name="右矢印 5"/>
          <p:cNvSpPr/>
          <p:nvPr/>
        </p:nvSpPr>
        <p:spPr>
          <a:xfrm rot="16200000">
            <a:off x="7410995" y="2961843"/>
            <a:ext cx="1297577" cy="12540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6774873" y="4237649"/>
            <a:ext cx="382385" cy="442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663641" y="2868820"/>
            <a:ext cx="609995" cy="221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820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FB23046-027A-4B48-8D90-2CA1923B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6135" y="1203157"/>
            <a:ext cx="84317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リクエストとレスポンス</a:t>
            </a:r>
            <a:endParaRPr kumimoji="1" lang="en-US" altLang="ja-JP" sz="2800" dirty="0" smtClean="0">
              <a:solidFill>
                <a:srgbClr val="FF0000"/>
              </a:solidFill>
            </a:endParaRPr>
          </a:p>
          <a:p>
            <a:r>
              <a:rPr lang="ja-JP" altLang="en-US" sz="2800" dirty="0" smtClean="0"/>
              <a:t>・</a:t>
            </a:r>
            <a:r>
              <a:rPr lang="ja-JP" altLang="en-US" sz="2800" dirty="0"/>
              <a:t>送</a:t>
            </a:r>
            <a:r>
              <a:rPr lang="ja-JP" altLang="en-US" sz="2800" dirty="0" smtClean="0"/>
              <a:t>るリクエスト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要求</a:t>
            </a:r>
            <a:r>
              <a:rPr lang="en-US" altLang="ja-JP" sz="2800" dirty="0" smtClean="0"/>
              <a:t>)</a:t>
            </a:r>
            <a:r>
              <a:rPr lang="ja-JP" altLang="en-US" sz="2800" dirty="0" smtClean="0"/>
              <a:t>に対して、</a:t>
            </a:r>
            <a:r>
              <a:rPr lang="en-US" altLang="ja-JP" sz="2800" dirty="0" smtClean="0"/>
              <a:t>web</a:t>
            </a:r>
            <a:r>
              <a:rPr lang="ja-JP" altLang="en-US" sz="2800" dirty="0" smtClean="0"/>
              <a:t>サーバーなどから</a:t>
            </a:r>
            <a:endParaRPr lang="en-US" altLang="ja-JP" sz="2800" dirty="0" smtClean="0"/>
          </a:p>
          <a:p>
            <a:r>
              <a:rPr lang="en-US" altLang="ja-JP" sz="2800" dirty="0"/>
              <a:t> </a:t>
            </a:r>
            <a:r>
              <a:rPr lang="ja-JP" altLang="en-US" sz="2800" dirty="0" smtClean="0"/>
              <a:t>送り返される事をレスポンス</a:t>
            </a:r>
            <a:r>
              <a:rPr lang="en-US" altLang="ja-JP" sz="2800" dirty="0" smtClean="0"/>
              <a:t>(</a:t>
            </a:r>
            <a:r>
              <a:rPr lang="ja-JP" altLang="en-US" sz="2800" dirty="0" smtClean="0"/>
              <a:t>応答</a:t>
            </a:r>
            <a:r>
              <a:rPr lang="en-US" altLang="ja-JP" sz="2800" dirty="0" smtClean="0"/>
              <a:t>)</a:t>
            </a:r>
            <a:r>
              <a:rPr lang="ja-JP" altLang="en-US" sz="2800" dirty="0" smtClean="0"/>
              <a:t>と言う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r>
              <a:rPr lang="ja-JP" altLang="en-US" sz="2800" dirty="0" smtClean="0"/>
              <a:t>・プロキシツール</a:t>
            </a:r>
            <a:r>
              <a:rPr lang="en-US" altLang="ja-JP" sz="2800" dirty="0" smtClean="0"/>
              <a:t>(Burp</a:t>
            </a:r>
            <a:r>
              <a:rPr lang="ja-JP" altLang="en-US" sz="2800" dirty="0" smtClean="0"/>
              <a:t>など</a:t>
            </a:r>
            <a:r>
              <a:rPr lang="en-US" altLang="ja-JP" sz="2800" dirty="0" smtClean="0"/>
              <a:t>)</a:t>
            </a:r>
            <a:r>
              <a:rPr lang="ja-JP" altLang="en-US" sz="2800" dirty="0" smtClean="0"/>
              <a:t>がクライアントとサーバーの</a:t>
            </a:r>
            <a:endParaRPr lang="en-US" altLang="ja-JP" sz="2800" dirty="0" smtClean="0"/>
          </a:p>
          <a:p>
            <a:r>
              <a:rPr lang="ja-JP" altLang="en-US" sz="2800" dirty="0"/>
              <a:t>　</a:t>
            </a:r>
            <a:r>
              <a:rPr lang="ja-JP" altLang="en-US" sz="2800" dirty="0" smtClean="0"/>
              <a:t>間に入る事で、どちらとも見ることができる</a:t>
            </a:r>
            <a:r>
              <a:rPr lang="ja-JP" altLang="en-US" sz="2800" dirty="0" smtClean="0"/>
              <a:t>！</a:t>
            </a:r>
            <a:endParaRPr lang="en-US" altLang="ja-JP" sz="2800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 bwMode="auto">
          <a:xfrm>
            <a:off x="457200" y="830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前回のおさらい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8" y="3959702"/>
            <a:ext cx="1787991" cy="174340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68" y="3526642"/>
            <a:ext cx="2273020" cy="2685048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2662891" y="4289851"/>
            <a:ext cx="3765177" cy="3116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左矢印 12"/>
          <p:cNvSpPr/>
          <p:nvPr/>
        </p:nvSpPr>
        <p:spPr>
          <a:xfrm>
            <a:off x="2585477" y="5440551"/>
            <a:ext cx="3842591" cy="578907"/>
          </a:xfrm>
          <a:prstGeom prst="leftArrow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57200" y="5649109"/>
            <a:ext cx="25549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/>
              <a:t>クライアント</a:t>
            </a:r>
            <a:endParaRPr kumimoji="1" lang="en-US" altLang="ja-JP" sz="2800" b="1" dirty="0" smtClean="0"/>
          </a:p>
          <a:p>
            <a:r>
              <a:rPr lang="ja-JP" altLang="en-US" sz="2800" b="1" dirty="0" smtClean="0"/>
              <a:t>（みなさん）</a:t>
            </a:r>
            <a:endParaRPr kumimoji="1" lang="ja-JP" altLang="en-US" sz="2800" b="1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19076" y="3747264"/>
            <a:ext cx="4345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>
                <a:latin typeface="+mj-ea"/>
                <a:ea typeface="+mj-ea"/>
              </a:rPr>
              <a:t>①リクエスト送信</a:t>
            </a:r>
            <a:endParaRPr kumimoji="1" lang="ja-JP" altLang="en-US" sz="2800" b="1" dirty="0">
              <a:latin typeface="+mj-ea"/>
              <a:ea typeface="+mj-ea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3219076" y="6211690"/>
            <a:ext cx="3012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 smtClean="0"/>
              <a:t>②レスポンス送信</a:t>
            </a:r>
            <a:endParaRPr kumimoji="1" lang="ja-JP" altLang="en-US" sz="2800" b="1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428068" y="6211690"/>
            <a:ext cx="2469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 smtClean="0"/>
              <a:t>Web</a:t>
            </a:r>
            <a:r>
              <a:rPr kumimoji="1" lang="ja-JP" altLang="en-US" sz="2800" b="1" dirty="0" smtClean="0"/>
              <a:t>サーバー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333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631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実際に物を買ってみよう！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482"/>
            <a:ext cx="9144000" cy="5715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497186" y="5328457"/>
            <a:ext cx="781396" cy="332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961609" y="3617045"/>
            <a:ext cx="4833257" cy="12160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Place Order</a:t>
            </a:r>
            <a:r>
              <a:rPr kumimoji="1" lang="ja-JP" altLang="en-US" sz="2400" dirty="0" smtClean="0"/>
              <a:t>を押して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注文ページに移動する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499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631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実際に物を買ってみよう！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5715000"/>
          </a:xfrm>
          <a:prstGeom prst="rect">
            <a:avLst/>
          </a:prstGeom>
        </p:spPr>
      </p:pic>
      <p:sp>
        <p:nvSpPr>
          <p:cNvPr id="10" name="角丸四角形 9"/>
          <p:cNvSpPr/>
          <p:nvPr/>
        </p:nvSpPr>
        <p:spPr>
          <a:xfrm>
            <a:off x="1723209" y="2314575"/>
            <a:ext cx="6963591" cy="172756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さっき手に入れたメールアドレスとクレジットカードの情報で決済をして</a:t>
            </a:r>
            <a:r>
              <a:rPr kumimoji="1" lang="ja-JP" altLang="en-US" sz="2800" dirty="0" smtClean="0"/>
              <a:t>みよう</a:t>
            </a:r>
            <a:endParaRPr kumimoji="1" lang="en-US" altLang="ja-JP" sz="2800" dirty="0" smtClean="0"/>
          </a:p>
          <a:p>
            <a:pPr algn="ctr"/>
            <a:r>
              <a:rPr lang="ja-JP" altLang="en-US" sz="2800" dirty="0"/>
              <a:t>３か</a:t>
            </a:r>
            <a:r>
              <a:rPr lang="ja-JP" altLang="en-US" sz="2800" dirty="0" smtClean="0"/>
              <a:t>所入力出来たら、</a:t>
            </a:r>
            <a:r>
              <a:rPr lang="en-US" altLang="ja-JP" sz="2800" dirty="0" smtClean="0"/>
              <a:t>Place Order</a:t>
            </a:r>
            <a:r>
              <a:rPr lang="ja-JP" altLang="en-US" sz="2800" dirty="0" smtClean="0"/>
              <a:t>で</a:t>
            </a:r>
            <a:endParaRPr lang="en-US" altLang="ja-JP" sz="2800" dirty="0" smtClean="0"/>
          </a:p>
          <a:p>
            <a:pPr algn="ctr"/>
            <a:r>
              <a:rPr lang="ja-JP" altLang="en-US" sz="2800" dirty="0" smtClean="0"/>
              <a:t>購入を完了しよう！</a:t>
            </a:r>
            <a:endParaRPr kumimoji="1" lang="ja-JP" altLang="en-US" sz="2800" dirty="0"/>
          </a:p>
        </p:txBody>
      </p:sp>
      <p:sp>
        <p:nvSpPr>
          <p:cNvPr id="6" name="正方形/長方形 5"/>
          <p:cNvSpPr/>
          <p:nvPr/>
        </p:nvSpPr>
        <p:spPr>
          <a:xfrm>
            <a:off x="3059083" y="4114799"/>
            <a:ext cx="3649287" cy="515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790902" y="5389417"/>
            <a:ext cx="753688" cy="257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752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631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実際に物を買ってみよう！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5715000"/>
          </a:xfrm>
          <a:prstGeom prst="rect">
            <a:avLst/>
          </a:prstGeom>
        </p:spPr>
      </p:pic>
      <p:sp>
        <p:nvSpPr>
          <p:cNvPr id="4" name="角丸四角形 3"/>
          <p:cNvSpPr/>
          <p:nvPr/>
        </p:nvSpPr>
        <p:spPr>
          <a:xfrm>
            <a:off x="3152775" y="1300931"/>
            <a:ext cx="5876925" cy="14517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smtClean="0"/>
              <a:t>購入完了です！</a:t>
            </a:r>
            <a:endParaRPr kumimoji="1" lang="en-US" altLang="ja-JP" sz="2800" smtClean="0"/>
          </a:p>
          <a:p>
            <a:pPr algn="ctr"/>
            <a:r>
              <a:rPr lang="ja-JP" altLang="en-US" sz="2800"/>
              <a:t>他</a:t>
            </a:r>
            <a:r>
              <a:rPr lang="ja-JP" altLang="en-US" sz="2800" smtClean="0"/>
              <a:t>の</a:t>
            </a:r>
            <a:r>
              <a:rPr lang="ja-JP" altLang="en-US" sz="2800"/>
              <a:t>物</a:t>
            </a:r>
            <a:r>
              <a:rPr lang="ja-JP" altLang="en-US" sz="2800" smtClean="0"/>
              <a:t>も買えるか試してみましょう！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50817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2629" cy="692013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システム破壊状況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3200" dirty="0" smtClean="0"/>
              <a:t>不正ログイン、未公開データ参照、改ざん</a:t>
            </a:r>
            <a:endParaRPr kumimoji="1" lang="en-US" altLang="ja-JP" sz="3200" dirty="0" smtClean="0"/>
          </a:p>
          <a:p>
            <a:pPr lvl="1"/>
            <a:r>
              <a:rPr kumimoji="1" lang="ja-JP" altLang="en-US" dirty="0" smtClean="0"/>
              <a:t>ユーザ情報の確認、なりすまし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クレジットカード情報の確認、不正購入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データベース改ざん、価格操作</a:t>
            </a:r>
            <a:endParaRPr kumimoji="1" lang="en-US" altLang="ja-JP" dirty="0" smtClean="0"/>
          </a:p>
          <a:p>
            <a:r>
              <a:rPr lang="ja-JP" altLang="en-US" sz="3200" dirty="0"/>
              <a:t>システム</a:t>
            </a:r>
            <a:r>
              <a:rPr lang="ja-JP" altLang="en-US" sz="3200" dirty="0" smtClean="0"/>
              <a:t>機能を利用不能にする</a:t>
            </a:r>
            <a:endParaRPr lang="en-US" altLang="ja-JP" sz="3200" dirty="0" smtClean="0"/>
          </a:p>
          <a:p>
            <a:pPr lvl="1"/>
            <a:r>
              <a:rPr kumimoji="1" lang="ja-JP" altLang="en-US" dirty="0"/>
              <a:t>ページ</a:t>
            </a:r>
            <a:r>
              <a:rPr kumimoji="1" lang="ja-JP" altLang="en-US" dirty="0" smtClean="0"/>
              <a:t>の強制遷移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無限アラート</a:t>
            </a:r>
            <a:endParaRPr kumimoji="1" lang="en-US" altLang="ja-JP" dirty="0" smtClean="0"/>
          </a:p>
          <a:p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endParaRPr kumimoji="1" lang="en-US" altLang="ja-JP" sz="3200" dirty="0" smtClean="0"/>
          </a:p>
          <a:p>
            <a:endParaRPr kumimoji="1" lang="ja-JP" altLang="en-US" sz="3200" dirty="0"/>
          </a:p>
        </p:txBody>
      </p:sp>
      <p:pic>
        <p:nvPicPr>
          <p:cNvPr id="2050" name="Picture 2" descr="https://3.bp.blogspot.com/-9dvENd5xUM0/VtR8l7U1YDI/AAAAAAAA4Qk/w-4xTIhS3BA/s800/seikimatsu_c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30" y="4235940"/>
            <a:ext cx="2846198" cy="26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矢印 2"/>
          <p:cNvSpPr/>
          <p:nvPr/>
        </p:nvSpPr>
        <p:spPr>
          <a:xfrm>
            <a:off x="99754" y="3233651"/>
            <a:ext cx="847898" cy="548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Now!</a:t>
            </a:r>
            <a:endParaRPr kumimoji="1" lang="ja-JP" altLang="en-US" dirty="0"/>
          </a:p>
        </p:txBody>
      </p:sp>
      <p:sp>
        <p:nvSpPr>
          <p:cNvPr id="5" name="爆発 1 4"/>
          <p:cNvSpPr/>
          <p:nvPr/>
        </p:nvSpPr>
        <p:spPr>
          <a:xfrm>
            <a:off x="99754" y="2244436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爆発 1 6"/>
          <p:cNvSpPr/>
          <p:nvPr/>
        </p:nvSpPr>
        <p:spPr>
          <a:xfrm>
            <a:off x="99754" y="2784763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417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3631"/>
            <a:ext cx="8229600" cy="1143000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データベース改ざん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コンテンツ プレースホルダー 2"/>
          <p:cNvSpPr txBox="1">
            <a:spLocks noGrp="1"/>
          </p:cNvSpPr>
          <p:nvPr>
            <p:ph idx="1"/>
          </p:nvPr>
        </p:nvSpPr>
        <p:spPr bwMode="auto">
          <a:xfrm>
            <a:off x="380198" y="132501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altLang="ja-JP" sz="55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5500" dirty="0" smtClean="0"/>
              <a:t>タダにもできちゃう！</a:t>
            </a:r>
            <a:endParaRPr lang="en-US" altLang="ja-JP" sz="55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6000" dirty="0" smtClean="0"/>
              <a:t>商品の値段変更</a:t>
            </a:r>
            <a:endParaRPr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81981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/>
          <p:cNvSpPr txBox="1"/>
          <p:nvPr/>
        </p:nvSpPr>
        <p:spPr>
          <a:xfrm>
            <a:off x="6389423" y="5768968"/>
            <a:ext cx="2879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 smtClean="0">
                <a:latin typeface="+mn-ea"/>
                <a:ea typeface="+mn-ea"/>
              </a:rPr>
              <a:t>Web</a:t>
            </a:r>
            <a:r>
              <a:rPr kumimoji="1" lang="ja-JP" altLang="en-US" sz="3200" b="1" dirty="0" smtClean="0">
                <a:latin typeface="+mn-ea"/>
                <a:ea typeface="+mn-ea"/>
              </a:rPr>
              <a:t>サーバー</a:t>
            </a:r>
            <a:endParaRPr kumimoji="1" lang="en-US" altLang="ja-JP" sz="3200" b="1" dirty="0" smtClean="0"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03" y="1196958"/>
            <a:ext cx="3934978" cy="46482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2444"/>
            <a:ext cx="3040686" cy="3609123"/>
          </a:xfrm>
          <a:prstGeom prst="rect">
            <a:avLst/>
          </a:prstGeom>
        </p:spPr>
      </p:pic>
      <p:sp>
        <p:nvSpPr>
          <p:cNvPr id="3" name="下矢印 2"/>
          <p:cNvSpPr/>
          <p:nvPr/>
        </p:nvSpPr>
        <p:spPr>
          <a:xfrm rot="16200000">
            <a:off x="3582127" y="2270359"/>
            <a:ext cx="1533525" cy="302759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93786" y="4443766"/>
            <a:ext cx="4834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不正</a:t>
            </a:r>
            <a:r>
              <a:rPr lang="ja-JP" altLang="en-US" sz="2000" dirty="0" smtClean="0"/>
              <a:t>な文字列</a:t>
            </a:r>
            <a:endParaRPr kumimoji="1" lang="ja-JP" altLang="en-US" sz="20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052822" y="1546396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mtClean="0"/>
              <a:t>不正マン</a:t>
            </a:r>
            <a:endParaRPr kumimoji="1" lang="ja-JP" altLang="en-US"/>
          </a:p>
        </p:txBody>
      </p:sp>
      <p:sp>
        <p:nvSpPr>
          <p:cNvPr id="15" name="タイトル 1"/>
          <p:cNvSpPr>
            <a:spLocks noGrp="1"/>
          </p:cNvSpPr>
          <p:nvPr>
            <p:ph type="title"/>
          </p:nvPr>
        </p:nvSpPr>
        <p:spPr>
          <a:xfrm>
            <a:off x="457200" y="43631"/>
            <a:ext cx="8229600" cy="1143000"/>
          </a:xfrm>
        </p:spPr>
        <p:txBody>
          <a:bodyPr/>
          <a:lstStyle/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データベース改ざん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396961" y="5462531"/>
            <a:ext cx="5797365" cy="11976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 smtClean="0"/>
              <a:t>本来は、管理者しかできない商品の</a:t>
            </a:r>
            <a:endParaRPr kumimoji="1" lang="en-US" altLang="ja-JP" sz="2800" dirty="0" smtClean="0"/>
          </a:p>
          <a:p>
            <a:pPr algn="ctr"/>
            <a:r>
              <a:rPr kumimoji="1" lang="ja-JP" altLang="en-US" sz="2800" dirty="0" smtClean="0"/>
              <a:t>値段の変更などが出来てしまう</a:t>
            </a:r>
            <a:r>
              <a:rPr kumimoji="1" lang="ja-JP" altLang="en-US" sz="2800" dirty="0" smtClean="0"/>
              <a:t>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753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 txBox="1">
            <a:spLocks/>
          </p:cNvSpPr>
          <p:nvPr/>
        </p:nvSpPr>
        <p:spPr bwMode="auto">
          <a:xfrm>
            <a:off x="457200" y="4363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>
                <a:solidFill>
                  <a:schemeClr val="bg1"/>
                </a:solidFill>
              </a:rPr>
              <a:t>データベース改ざん</a:t>
            </a:r>
            <a:endParaRPr lang="ja-JP" altLang="en-US" dirty="0">
              <a:solidFill>
                <a:prstClr val="white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61" y="1096331"/>
            <a:ext cx="6719877" cy="5604272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2725766" y="2265568"/>
            <a:ext cx="6418234" cy="92189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ja-JP" sz="3600" dirty="0" err="1" smtClean="0">
                <a:solidFill>
                  <a:schemeClr val="bg1"/>
                </a:solidFill>
              </a:rPr>
              <a:t>MyAccount</a:t>
            </a:r>
            <a:r>
              <a:rPr lang="ja-JP" altLang="en-US" sz="3600" dirty="0">
                <a:solidFill>
                  <a:schemeClr val="bg1"/>
                </a:solidFill>
              </a:rPr>
              <a:t>を</a:t>
            </a:r>
            <a:r>
              <a:rPr lang="ja-JP" altLang="en-US" sz="3600" dirty="0" smtClean="0">
                <a:solidFill>
                  <a:schemeClr val="bg1"/>
                </a:solidFill>
              </a:rPr>
              <a:t>クリック</a:t>
            </a:r>
            <a:endParaRPr lang="ja-JP" altLang="en-US" sz="3600" dirty="0">
              <a:solidFill>
                <a:schemeClr val="bg1"/>
              </a:solidFill>
            </a:endParaRPr>
          </a:p>
          <a:p>
            <a:pPr algn="ctr"/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870364" y="3308464"/>
            <a:ext cx="773084" cy="257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076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 txBox="1">
            <a:spLocks/>
          </p:cNvSpPr>
          <p:nvPr/>
        </p:nvSpPr>
        <p:spPr bwMode="auto">
          <a:xfrm>
            <a:off x="457200" y="4363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>
                <a:solidFill>
                  <a:schemeClr val="bg1"/>
                </a:solidFill>
              </a:rPr>
              <a:t>データベース改ざん</a:t>
            </a:r>
            <a:endParaRPr lang="ja-JP" altLang="en-US" dirty="0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79" y="1029304"/>
            <a:ext cx="6930641" cy="564132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5306398" y="2184755"/>
            <a:ext cx="1625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※</a:t>
            </a:r>
            <a:r>
              <a:rPr kumimoji="1" lang="ja-JP" altLang="en-US" sz="1200" dirty="0" smtClean="0"/>
              <a:t>ログインユーザー名</a:t>
            </a:r>
            <a:endParaRPr kumimoji="1" lang="ja-JP" altLang="en-US" sz="1200" dirty="0"/>
          </a:p>
        </p:txBody>
      </p:sp>
      <p:sp>
        <p:nvSpPr>
          <p:cNvPr id="11" name="角丸四角形 10"/>
          <p:cNvSpPr/>
          <p:nvPr/>
        </p:nvSpPr>
        <p:spPr>
          <a:xfrm>
            <a:off x="2892830" y="1504950"/>
            <a:ext cx="6059978" cy="17149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solidFill>
                  <a:schemeClr val="bg1"/>
                </a:solidFill>
              </a:rPr>
              <a:t>New</a:t>
            </a:r>
            <a:r>
              <a:rPr lang="ja-JP" altLang="en-US" sz="3200" dirty="0">
                <a:solidFill>
                  <a:schemeClr val="bg1"/>
                </a:solidFill>
              </a:rPr>
              <a:t> </a:t>
            </a:r>
            <a:r>
              <a:rPr lang="en-US" altLang="ja-JP" sz="3200" dirty="0">
                <a:solidFill>
                  <a:schemeClr val="bg1"/>
                </a:solidFill>
              </a:rPr>
              <a:t>Full</a:t>
            </a:r>
            <a:r>
              <a:rPr lang="ja-JP" altLang="en-US" sz="3200" dirty="0">
                <a:solidFill>
                  <a:schemeClr val="bg1"/>
                </a:solidFill>
              </a:rPr>
              <a:t> </a:t>
            </a:r>
            <a:r>
              <a:rPr lang="en-US" altLang="ja-JP" sz="3200" dirty="0" smtClean="0">
                <a:solidFill>
                  <a:schemeClr val="bg1"/>
                </a:solidFill>
              </a:rPr>
              <a:t>Name</a:t>
            </a:r>
            <a:r>
              <a:rPr lang="ja-JP" altLang="en-US" sz="3200" dirty="0" smtClean="0">
                <a:solidFill>
                  <a:schemeClr val="bg1"/>
                </a:solidFill>
              </a:rPr>
              <a:t>に</a:t>
            </a:r>
            <a:endParaRPr lang="en-US" altLang="ja-JP" sz="3200" dirty="0">
              <a:solidFill>
                <a:schemeClr val="bg1"/>
              </a:solidFill>
            </a:endParaRPr>
          </a:p>
          <a:p>
            <a:pPr algn="ctr"/>
            <a:r>
              <a:rPr lang="en-US" altLang="ja-JP" sz="3200" dirty="0">
                <a:solidFill>
                  <a:schemeClr val="bg1"/>
                </a:solidFill>
              </a:rPr>
              <a:t>';UPDATE </a:t>
            </a:r>
            <a:r>
              <a:rPr lang="en-US" altLang="ja-JP" sz="3200" dirty="0" err="1">
                <a:solidFill>
                  <a:schemeClr val="bg1"/>
                </a:solidFill>
              </a:rPr>
              <a:t>itemdb</a:t>
            </a:r>
            <a:r>
              <a:rPr lang="en-US" altLang="ja-JP" sz="3200" dirty="0">
                <a:solidFill>
                  <a:schemeClr val="bg1"/>
                </a:solidFill>
              </a:rPr>
              <a:t> SET price = 5 </a:t>
            </a:r>
            <a:r>
              <a:rPr lang="en-US" altLang="ja-JP" sz="3200" dirty="0" smtClean="0">
                <a:solidFill>
                  <a:schemeClr val="bg1"/>
                </a:solidFill>
              </a:rPr>
              <a:t>–</a:t>
            </a:r>
            <a:endParaRPr lang="en-US" altLang="ja-JP" dirty="0"/>
          </a:p>
          <a:p>
            <a:pPr algn="ctr"/>
            <a:r>
              <a:rPr lang="ja-JP" altLang="en-US" sz="3200" dirty="0" smtClean="0">
                <a:solidFill>
                  <a:schemeClr val="bg1"/>
                </a:solidFill>
              </a:rPr>
              <a:t>と、</a:t>
            </a:r>
            <a:r>
              <a:rPr lang="ja-JP" altLang="en-US" sz="3200" dirty="0" smtClean="0">
                <a:solidFill>
                  <a:schemeClr val="bg1"/>
                </a:solidFill>
              </a:rPr>
              <a:t>入力する</a:t>
            </a:r>
            <a:endParaRPr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3371851" y="5538866"/>
            <a:ext cx="5502326" cy="95187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/>
              <a:t>入力</a:t>
            </a:r>
            <a:r>
              <a:rPr lang="ja-JP" altLang="en-US" sz="2000" dirty="0" smtClean="0"/>
              <a:t>できた</a:t>
            </a:r>
            <a:r>
              <a:rPr lang="ja-JP" altLang="en-US" sz="2000" dirty="0"/>
              <a:t>ら</a:t>
            </a:r>
            <a:r>
              <a:rPr kumimoji="1" lang="ja-JP" altLang="en-US" sz="2000" dirty="0" smtClean="0"/>
              <a:t>、</a:t>
            </a:r>
            <a:r>
              <a:rPr kumimoji="1" lang="en-US" altLang="ja-JP" sz="2000" dirty="0" smtClean="0"/>
              <a:t>Change</a:t>
            </a:r>
            <a:r>
              <a:rPr lang="ja-JP" altLang="en-US" sz="2000" dirty="0"/>
              <a:t> </a:t>
            </a:r>
            <a:r>
              <a:rPr kumimoji="1" lang="en-US" altLang="ja-JP" sz="2000" dirty="0" smtClean="0"/>
              <a:t>Account</a:t>
            </a:r>
            <a:r>
              <a:rPr kumimoji="1" lang="ja-JP" altLang="en-US" sz="2000" dirty="0" smtClean="0"/>
              <a:t>を</a:t>
            </a:r>
            <a:r>
              <a:rPr kumimoji="1" lang="ja-JP" altLang="en-US" sz="2000" dirty="0" smtClean="0"/>
              <a:t>押す</a:t>
            </a:r>
            <a:endParaRPr kumimoji="1" lang="en-US" altLang="ja-JP" sz="2000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3898670" y="3308464"/>
            <a:ext cx="1704108" cy="257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588030" y="5140035"/>
            <a:ext cx="1194261" cy="257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1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 txBox="1">
            <a:spLocks/>
          </p:cNvSpPr>
          <p:nvPr/>
        </p:nvSpPr>
        <p:spPr bwMode="auto">
          <a:xfrm>
            <a:off x="457200" y="4363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>
                <a:solidFill>
                  <a:schemeClr val="bg1"/>
                </a:solidFill>
              </a:rPr>
              <a:t>データベース改ざん</a:t>
            </a:r>
            <a:endParaRPr lang="ja-JP" altLang="en-US" dirty="0">
              <a:solidFill>
                <a:prstClr val="white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44577" y="2417770"/>
            <a:ext cx="8042223" cy="3993651"/>
          </a:xfrm>
          <a:prstGeom prst="rect">
            <a:avLst/>
          </a:prstGeom>
        </p:spPr>
      </p:pic>
      <p:sp>
        <p:nvSpPr>
          <p:cNvPr id="3" name="角丸四角形 2"/>
          <p:cNvSpPr/>
          <p:nvPr/>
        </p:nvSpPr>
        <p:spPr>
          <a:xfrm>
            <a:off x="921895" y="1057275"/>
            <a:ext cx="7480092" cy="126619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</a:rPr>
              <a:t>このような画面が出れば成功</a:t>
            </a:r>
            <a:r>
              <a:rPr lang="ja-JP" altLang="en-US" sz="2800" dirty="0" smtClean="0">
                <a:solidFill>
                  <a:schemeClr val="bg1"/>
                </a:solidFill>
              </a:rPr>
              <a:t>です</a:t>
            </a:r>
            <a:endParaRPr lang="en-US" altLang="ja-JP" sz="2800" dirty="0">
              <a:solidFill>
                <a:schemeClr val="bg1"/>
              </a:solidFill>
            </a:endParaRPr>
          </a:p>
          <a:p>
            <a:pPr algn="ctr"/>
            <a:r>
              <a:rPr lang="en-US" altLang="ja-JP" sz="2800" dirty="0" smtClean="0">
                <a:solidFill>
                  <a:schemeClr val="bg1"/>
                </a:solidFill>
              </a:rPr>
              <a:t>What‘s </a:t>
            </a:r>
            <a:r>
              <a:rPr lang="en-US" altLang="ja-JP" sz="2800" dirty="0">
                <a:solidFill>
                  <a:schemeClr val="bg1"/>
                </a:solidFill>
              </a:rPr>
              <a:t>New</a:t>
            </a:r>
            <a:r>
              <a:rPr lang="ja-JP" altLang="en-US" sz="2800" dirty="0">
                <a:solidFill>
                  <a:schemeClr val="bg1"/>
                </a:solidFill>
              </a:rPr>
              <a:t>を押してみましょう！</a:t>
            </a:r>
            <a:endParaRPr lang="en-US" altLang="ja-JP" sz="2800" dirty="0">
              <a:solidFill>
                <a:schemeClr val="bg1"/>
              </a:solidFill>
            </a:endParaRPr>
          </a:p>
          <a:p>
            <a:pPr algn="ctr"/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048000" y="4577550"/>
            <a:ext cx="1343025" cy="3287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446416" y="4006733"/>
            <a:ext cx="852054" cy="257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7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 txBox="1">
            <a:spLocks/>
          </p:cNvSpPr>
          <p:nvPr/>
        </p:nvSpPr>
        <p:spPr bwMode="auto">
          <a:xfrm>
            <a:off x="457200" y="4363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>
                <a:solidFill>
                  <a:schemeClr val="bg1"/>
                </a:solidFill>
              </a:rPr>
              <a:t>データベース改ざん</a:t>
            </a:r>
            <a:endParaRPr lang="ja-JP" altLang="en-US" dirty="0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982" y="1356610"/>
            <a:ext cx="6610697" cy="5501390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1109272" y="1356610"/>
            <a:ext cx="712782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 smtClean="0"/>
              <a:t>商品の値段がすべて</a:t>
            </a:r>
            <a:r>
              <a:rPr kumimoji="1" lang="en-US" altLang="ja-JP" sz="2400" dirty="0" smtClean="0"/>
              <a:t>$5.00</a:t>
            </a:r>
            <a:r>
              <a:rPr kumimoji="1" lang="ja-JP" altLang="en-US" sz="2400" dirty="0" smtClean="0"/>
              <a:t>になってるのを</a:t>
            </a:r>
            <a:r>
              <a:rPr kumimoji="1" lang="ja-JP" altLang="en-US" sz="2400" dirty="0" smtClean="0"/>
              <a:t>確認する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5752408" y="3445623"/>
            <a:ext cx="482137" cy="3279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785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5FB23046-027A-4B48-8D90-2CA1923B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6135" y="1203157"/>
            <a:ext cx="843172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0000"/>
                </a:solidFill>
              </a:rPr>
              <a:t>SQL</a:t>
            </a:r>
            <a:r>
              <a:rPr kumimoji="1" lang="ja-JP" altLang="en-US" sz="2800" dirty="0" smtClean="0">
                <a:solidFill>
                  <a:srgbClr val="FF0000"/>
                </a:solidFill>
              </a:rPr>
              <a:t>インジェクション</a:t>
            </a:r>
            <a:endParaRPr kumimoji="1" lang="en-US" altLang="ja-JP" sz="2800" dirty="0" smtClean="0">
              <a:solidFill>
                <a:srgbClr val="FF0000"/>
              </a:solidFill>
            </a:endParaRPr>
          </a:p>
          <a:p>
            <a:r>
              <a:rPr lang="ja-JP" altLang="en-US" sz="2800" dirty="0" smtClean="0"/>
              <a:t>・動いちゃ</a:t>
            </a:r>
            <a:r>
              <a:rPr lang="ja-JP" altLang="en-US" sz="2800" dirty="0" smtClean="0"/>
              <a:t>いけない</a:t>
            </a:r>
            <a:r>
              <a:rPr lang="en-US" altLang="ja-JP" sz="2800" dirty="0"/>
              <a:t>SQL</a:t>
            </a:r>
            <a:r>
              <a:rPr lang="ja-JP" altLang="en-US" sz="2800" dirty="0" smtClean="0"/>
              <a:t>文（</a:t>
            </a:r>
            <a:r>
              <a:rPr lang="ja-JP" altLang="en-US" sz="2800" dirty="0"/>
              <a:t>命令</a:t>
            </a:r>
            <a:r>
              <a:rPr lang="ja-JP" altLang="en-US" sz="2800" dirty="0" smtClean="0"/>
              <a:t>）</a:t>
            </a:r>
            <a:r>
              <a:rPr lang="ja-JP" altLang="en-US" sz="2800" dirty="0" smtClean="0"/>
              <a:t>が</a:t>
            </a:r>
            <a:r>
              <a:rPr lang="ja-JP" altLang="en-US" sz="2800" dirty="0" smtClean="0"/>
              <a:t>動いちゃう</a:t>
            </a:r>
            <a:r>
              <a:rPr lang="ja-JP" altLang="en-US" sz="2800" dirty="0" smtClean="0"/>
              <a:t>脆弱性</a:t>
            </a:r>
            <a:endParaRPr lang="en-US" altLang="ja-JP" sz="2800" dirty="0" smtClean="0"/>
          </a:p>
          <a:p>
            <a:r>
              <a:rPr lang="ja-JP" altLang="en-US" sz="2800" dirty="0" smtClean="0"/>
              <a:t>・</a:t>
            </a:r>
            <a:r>
              <a:rPr lang="en-US" altLang="ja-JP" sz="2800" dirty="0" smtClean="0"/>
              <a:t>SQL</a:t>
            </a:r>
            <a:r>
              <a:rPr lang="ja-JP" altLang="en-US" sz="2800" dirty="0" smtClean="0"/>
              <a:t>文の基本的なカタチは↓の通り</a:t>
            </a:r>
            <a:endParaRPr lang="en-US" altLang="ja-JP" sz="2800" dirty="0" smtClean="0"/>
          </a:p>
          <a:p>
            <a:r>
              <a:rPr lang="ja-JP" altLang="en-US" sz="2800" dirty="0" smtClean="0"/>
              <a:t>・</a:t>
            </a:r>
            <a:r>
              <a:rPr lang="en-US" altLang="ja-JP" sz="2800" dirty="0" smtClean="0"/>
              <a:t>SELECT</a:t>
            </a:r>
            <a:r>
              <a:rPr lang="ja-JP" altLang="en-US" sz="2800" dirty="0" smtClean="0"/>
              <a:t> 列名 </a:t>
            </a:r>
            <a:r>
              <a:rPr lang="en-US" altLang="ja-JP" sz="2800" dirty="0" smtClean="0"/>
              <a:t>FROM</a:t>
            </a:r>
            <a:r>
              <a:rPr lang="ja-JP" altLang="en-US" sz="2800" dirty="0" smtClean="0"/>
              <a:t> テーブル名 </a:t>
            </a:r>
            <a:r>
              <a:rPr lang="en-US" altLang="ja-JP" sz="2800" dirty="0" smtClean="0"/>
              <a:t>WHERE</a:t>
            </a:r>
            <a:r>
              <a:rPr lang="ja-JP" altLang="en-US" sz="2800" dirty="0" smtClean="0"/>
              <a:t> </a:t>
            </a:r>
            <a:r>
              <a:rPr lang="en-US" altLang="ja-JP" sz="2800" u="sng" dirty="0" smtClean="0">
                <a:solidFill>
                  <a:srgbClr val="FF0000"/>
                </a:solidFill>
              </a:rPr>
              <a:t>&lt;</a:t>
            </a:r>
            <a:r>
              <a:rPr lang="ja-JP" altLang="en-US" sz="2800" u="sng" dirty="0" smtClean="0">
                <a:solidFill>
                  <a:srgbClr val="FF0000"/>
                </a:solidFill>
              </a:rPr>
              <a:t>条件</a:t>
            </a:r>
            <a:r>
              <a:rPr lang="en-US" altLang="ja-JP" sz="2800" u="sng" dirty="0" smtClean="0">
                <a:solidFill>
                  <a:srgbClr val="FF0000"/>
                </a:solidFill>
              </a:rPr>
              <a:t>&gt;</a:t>
            </a:r>
          </a:p>
          <a:p>
            <a:endParaRPr lang="en-US" altLang="ja-JP" sz="2800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8" name="タイトル 1"/>
          <p:cNvSpPr txBox="1">
            <a:spLocks/>
          </p:cNvSpPr>
          <p:nvPr/>
        </p:nvSpPr>
        <p:spPr bwMode="auto">
          <a:xfrm>
            <a:off x="457200" y="830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前回のおさらい</a:t>
            </a:r>
            <a:endParaRPr lang="ja-JP" altLang="en-US" dirty="0">
              <a:solidFill>
                <a:schemeClr val="bg1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276" y="4003924"/>
            <a:ext cx="1152638" cy="175049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5" y="3883502"/>
            <a:ext cx="1513414" cy="1991334"/>
          </a:xfrm>
          <a:prstGeom prst="rect">
            <a:avLst/>
          </a:prstGeom>
        </p:spPr>
      </p:pic>
      <p:sp>
        <p:nvSpPr>
          <p:cNvPr id="12" name="右矢印 11"/>
          <p:cNvSpPr/>
          <p:nvPr/>
        </p:nvSpPr>
        <p:spPr>
          <a:xfrm>
            <a:off x="1869549" y="4462125"/>
            <a:ext cx="3960727" cy="48304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295724" y="3560336"/>
            <a:ext cx="595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①</a:t>
            </a:r>
            <a:r>
              <a:rPr lang="en-US" altLang="ja-JP" dirty="0"/>
              <a:t> </a:t>
            </a:r>
            <a:r>
              <a:rPr lang="en-US" altLang="ja-JP" dirty="0" smtClean="0"/>
              <a:t>web</a:t>
            </a:r>
            <a:r>
              <a:rPr lang="ja-JP" altLang="en-US" dirty="0" smtClean="0"/>
              <a:t>画面の入力データを工夫して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悪意のある</a:t>
            </a:r>
            <a:r>
              <a:rPr lang="en-US" altLang="ja-JP" dirty="0" smtClean="0"/>
              <a:t>SQL</a:t>
            </a:r>
            <a:r>
              <a:rPr lang="ja-JP" altLang="en-US" dirty="0" smtClean="0"/>
              <a:t>文を</a:t>
            </a:r>
            <a:r>
              <a:rPr lang="ja-JP" altLang="en-US" dirty="0" smtClean="0"/>
              <a:t>データベースに送る</a:t>
            </a:r>
            <a:endParaRPr lang="en-US" altLang="ja-JP" dirty="0" smtClean="0"/>
          </a:p>
        </p:txBody>
      </p:sp>
      <p:sp>
        <p:nvSpPr>
          <p:cNvPr id="15" name="右矢印 14"/>
          <p:cNvSpPr/>
          <p:nvPr/>
        </p:nvSpPr>
        <p:spPr>
          <a:xfrm rot="10800000">
            <a:off x="1869548" y="5157704"/>
            <a:ext cx="3960727" cy="48304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爆発 2 13"/>
          <p:cNvSpPr/>
          <p:nvPr/>
        </p:nvSpPr>
        <p:spPr>
          <a:xfrm>
            <a:off x="5420042" y="4670417"/>
            <a:ext cx="1180913" cy="791418"/>
          </a:xfrm>
          <a:prstGeom prst="irregularSeal2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360670" y="5752010"/>
            <a:ext cx="595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②データベースは正しい命令だと誤認して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送られた通りの</a:t>
            </a:r>
            <a:r>
              <a:rPr lang="en-US" altLang="ja-JP" dirty="0" smtClean="0"/>
              <a:t>SQL</a:t>
            </a:r>
            <a:r>
              <a:rPr lang="ja-JP" altLang="en-US" dirty="0" smtClean="0"/>
              <a:t>文を実行してしまう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/>
              <a:t>　</a:t>
            </a:r>
            <a:endParaRPr lang="en-US" altLang="ja-JP" dirty="0" smtClean="0"/>
          </a:p>
        </p:txBody>
      </p:sp>
      <p:sp>
        <p:nvSpPr>
          <p:cNvPr id="2" name="角丸四角形吹き出し 1"/>
          <p:cNvSpPr/>
          <p:nvPr/>
        </p:nvSpPr>
        <p:spPr>
          <a:xfrm>
            <a:off x="5799910" y="3163515"/>
            <a:ext cx="2886890" cy="793642"/>
          </a:xfrm>
          <a:prstGeom prst="wedgeRoundRectCallout">
            <a:avLst>
              <a:gd name="adj1" fmla="val 22363"/>
              <a:gd name="adj2" fmla="val -6660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この部分に入れる値を</a:t>
            </a:r>
            <a:endParaRPr kumimoji="1" lang="en-US" altLang="ja-JP" dirty="0" smtClean="0"/>
          </a:p>
          <a:p>
            <a:pPr algn="ctr"/>
            <a:r>
              <a:rPr lang="en-US" altLang="ja-JP" dirty="0" smtClean="0"/>
              <a:t>Web</a:t>
            </a:r>
            <a:r>
              <a:rPr lang="ja-JP" altLang="en-US" dirty="0" smtClean="0"/>
              <a:t>画面からとってくる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370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2629" cy="692013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システム破壊状況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3200" dirty="0" smtClean="0"/>
              <a:t>不正ログイン、未公開データ参照、改ざん</a:t>
            </a:r>
            <a:endParaRPr kumimoji="1" lang="en-US" altLang="ja-JP" sz="3200" dirty="0" smtClean="0"/>
          </a:p>
          <a:p>
            <a:pPr lvl="1"/>
            <a:r>
              <a:rPr kumimoji="1" lang="ja-JP" altLang="en-US" dirty="0" smtClean="0"/>
              <a:t>ユーザ情報の確認、なりすまし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クレジットカード情報の確認、不正購入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データベース改ざん、価格操作</a:t>
            </a:r>
            <a:endParaRPr kumimoji="1" lang="en-US" altLang="ja-JP" dirty="0" smtClean="0"/>
          </a:p>
          <a:p>
            <a:r>
              <a:rPr lang="ja-JP" altLang="en-US" sz="3200" dirty="0"/>
              <a:t>システム</a:t>
            </a:r>
            <a:r>
              <a:rPr lang="ja-JP" altLang="en-US" sz="3200" dirty="0" smtClean="0"/>
              <a:t>機能を利用不能にする</a:t>
            </a:r>
            <a:endParaRPr lang="en-US" altLang="ja-JP" sz="3200" dirty="0" smtClean="0"/>
          </a:p>
          <a:p>
            <a:pPr lvl="1"/>
            <a:r>
              <a:rPr kumimoji="1" lang="ja-JP" altLang="en-US" dirty="0"/>
              <a:t>ページ</a:t>
            </a:r>
            <a:r>
              <a:rPr kumimoji="1" lang="ja-JP" altLang="en-US" dirty="0" smtClean="0"/>
              <a:t>の強制遷移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無限アラート</a:t>
            </a:r>
            <a:endParaRPr kumimoji="1" lang="en-US" altLang="ja-JP" dirty="0" smtClean="0"/>
          </a:p>
          <a:p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endParaRPr kumimoji="1" lang="en-US" altLang="ja-JP" sz="3200" dirty="0" smtClean="0"/>
          </a:p>
          <a:p>
            <a:endParaRPr kumimoji="1" lang="ja-JP" altLang="en-US" sz="3200" dirty="0"/>
          </a:p>
        </p:txBody>
      </p:sp>
      <p:pic>
        <p:nvPicPr>
          <p:cNvPr id="2050" name="Picture 2" descr="https://3.bp.blogspot.com/-9dvENd5xUM0/VtR8l7U1YDI/AAAAAAAA4Qk/w-4xTIhS3BA/s800/seikimatsu_c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30" y="4235940"/>
            <a:ext cx="2846198" cy="26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爆発 1 4"/>
          <p:cNvSpPr/>
          <p:nvPr/>
        </p:nvSpPr>
        <p:spPr>
          <a:xfrm>
            <a:off x="99754" y="2244436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爆発 1 6"/>
          <p:cNvSpPr/>
          <p:nvPr/>
        </p:nvSpPr>
        <p:spPr>
          <a:xfrm>
            <a:off x="99754" y="2784763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爆発 1 7"/>
          <p:cNvSpPr/>
          <p:nvPr/>
        </p:nvSpPr>
        <p:spPr>
          <a:xfrm>
            <a:off x="99754" y="3311236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5213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45583"/>
            <a:ext cx="8552793" cy="560934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クロスサイトスクリプティング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651000"/>
            <a:ext cx="8229600" cy="4525963"/>
          </a:xfrm>
        </p:spPr>
        <p:txBody>
          <a:bodyPr/>
          <a:lstStyle/>
          <a:p>
            <a:pPr marL="0" lvl="0" indent="0">
              <a:buNone/>
            </a:pPr>
            <a:endParaRPr lang="ja-JP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kumimoji="1" lang="ja-JP" altLang="en-US" sz="2800" b="1" dirty="0" smtClean="0">
                <a:latin typeface="+mn-lt"/>
              </a:rPr>
              <a:t>次は</a:t>
            </a:r>
            <a:endParaRPr kumimoji="1" lang="en-US" altLang="ja-JP" sz="2800" b="1" dirty="0" smtClean="0">
              <a:latin typeface="+mn-lt"/>
            </a:endParaRPr>
          </a:p>
          <a:p>
            <a:pPr marL="0" indent="0">
              <a:buNone/>
            </a:pPr>
            <a:r>
              <a:rPr lang="en-US" altLang="ja-JP" sz="2800" b="1" dirty="0" smtClean="0">
                <a:solidFill>
                  <a:schemeClr val="accent6"/>
                </a:solidFill>
                <a:latin typeface="+mn-lt"/>
              </a:rPr>
              <a:t>XSS</a:t>
            </a:r>
            <a:r>
              <a:rPr lang="ja-JP" altLang="en-US" sz="2800" b="1" dirty="0" smtClean="0">
                <a:solidFill>
                  <a:schemeClr val="accent6"/>
                </a:solidFill>
                <a:latin typeface="+mn-lt"/>
              </a:rPr>
              <a:t>（クロスサイトスプリクティング）</a:t>
            </a:r>
            <a:r>
              <a:rPr lang="ja-JP" altLang="en-US" sz="2800" b="1" dirty="0" smtClean="0">
                <a:latin typeface="+mn-lt"/>
              </a:rPr>
              <a:t>を使用した</a:t>
            </a:r>
            <a:endParaRPr lang="en-US" altLang="ja-JP" sz="2800" b="1" dirty="0" smtClean="0">
              <a:latin typeface="+mn-lt"/>
            </a:endParaRPr>
          </a:p>
          <a:p>
            <a:pPr marL="0" indent="0">
              <a:buNone/>
            </a:pPr>
            <a:r>
              <a:rPr lang="ja-JP" altLang="en-US" sz="2800" b="1" dirty="0" smtClean="0">
                <a:latin typeface="+mn-lt"/>
              </a:rPr>
              <a:t>演習を行います。</a:t>
            </a:r>
            <a:endParaRPr lang="en-US" altLang="ja-JP" sz="2800" b="1" dirty="0" smtClean="0">
              <a:latin typeface="+mn-lt"/>
            </a:endParaRPr>
          </a:p>
          <a:p>
            <a:pPr marL="0" indent="0">
              <a:buNone/>
            </a:pPr>
            <a:endParaRPr kumimoji="1" lang="en-US" altLang="ja-JP" sz="2800" b="1" dirty="0">
              <a:latin typeface="+mn-lt"/>
            </a:endParaRPr>
          </a:p>
          <a:p>
            <a:pPr marL="0" indent="0">
              <a:buNone/>
            </a:pPr>
            <a:r>
              <a:rPr lang="ja-JP" altLang="en-US" sz="2800" b="1" dirty="0" smtClean="0">
                <a:latin typeface="+mn-lt"/>
              </a:rPr>
              <a:t>では、実際にやってみましょう。</a:t>
            </a:r>
            <a:endParaRPr kumimoji="1" lang="ja-JP" altLang="en-US" sz="2800" b="1" dirty="0">
              <a:latin typeface="+mn-lt"/>
            </a:endParaRPr>
          </a:p>
        </p:txBody>
      </p:sp>
      <p:pic>
        <p:nvPicPr>
          <p:cNvPr id="1030" name="Picture 6" descr="ä¸ãè¦ä¸ããäººã®ã¤ã©ã¹ãï¼å¥³æ§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85" y="4347148"/>
            <a:ext cx="156514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雲形吹き出し 3"/>
          <p:cNvSpPr/>
          <p:nvPr/>
        </p:nvSpPr>
        <p:spPr>
          <a:xfrm>
            <a:off x="6949245" y="3299398"/>
            <a:ext cx="1400175" cy="104775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86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45583"/>
            <a:ext cx="8552793" cy="560934"/>
          </a:xfrm>
        </p:spPr>
        <p:txBody>
          <a:bodyPr/>
          <a:lstStyle/>
          <a:p>
            <a:pPr algn="l"/>
            <a:r>
              <a:rPr lang="ja-JP" altLang="en-US" dirty="0">
                <a:solidFill>
                  <a:prstClr val="white"/>
                </a:solidFill>
              </a:rPr>
              <a:t>クロスサイトスクリプティング</a:t>
            </a:r>
            <a:endParaRPr kumimoji="1" lang="ja-JP" altLang="en-US" sz="30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ja-JP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r>
              <a:rPr lang="ja-JP" altLang="en-US" sz="3200" b="1" dirty="0" smtClean="0">
                <a:latin typeface="+mn-lt"/>
              </a:rPr>
              <a:t>ん？</a:t>
            </a:r>
            <a:endParaRPr kumimoji="1" lang="en-US" altLang="ja-JP" sz="3200" b="1" dirty="0" smtClean="0">
              <a:latin typeface="+mn-lt"/>
            </a:endParaRPr>
          </a:p>
          <a:p>
            <a:pPr marL="0" indent="0">
              <a:buNone/>
            </a:pPr>
            <a:endParaRPr lang="en-US" altLang="ja-JP" sz="3200" b="1" dirty="0">
              <a:latin typeface="+mn-lt"/>
            </a:endParaRPr>
          </a:p>
          <a:p>
            <a:pPr marL="0" indent="0">
              <a:buNone/>
            </a:pPr>
            <a:r>
              <a:rPr kumimoji="1" lang="ja-JP" altLang="en-US" sz="3200" b="1" dirty="0" smtClean="0">
                <a:solidFill>
                  <a:schemeClr val="accent6"/>
                </a:solidFill>
                <a:latin typeface="+mn-lt"/>
              </a:rPr>
              <a:t>クロスサイトスプリクティング</a:t>
            </a:r>
            <a:r>
              <a:rPr kumimoji="1" lang="ja-JP" altLang="en-US" sz="3200" b="1" dirty="0" smtClean="0">
                <a:latin typeface="+mn-lt"/>
              </a:rPr>
              <a:t>ってなんだ</a:t>
            </a:r>
            <a:r>
              <a:rPr lang="ja-JP" altLang="en-US" sz="3200" b="1" dirty="0">
                <a:latin typeface="+mn-lt"/>
              </a:rPr>
              <a:t>？</a:t>
            </a:r>
            <a:r>
              <a:rPr lang="ja-JP" altLang="en-US" sz="3200" b="1" dirty="0" smtClean="0">
                <a:latin typeface="+mn-lt"/>
              </a:rPr>
              <a:t>？</a:t>
            </a:r>
            <a:endParaRPr kumimoji="1" lang="ja-JP" altLang="en-US" sz="3200" b="1" dirty="0">
              <a:latin typeface="+mn-lt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8057" y="31641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58" y="4181249"/>
            <a:ext cx="1944914" cy="194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4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45583"/>
            <a:ext cx="8552793" cy="560934"/>
          </a:xfrm>
        </p:spPr>
        <p:txBody>
          <a:bodyPr/>
          <a:lstStyle/>
          <a:p>
            <a:pPr algn="l"/>
            <a:r>
              <a:rPr lang="ja-JP" altLang="en-US" dirty="0">
                <a:solidFill>
                  <a:schemeClr val="bg1"/>
                </a:solidFill>
              </a:rPr>
              <a:t>クロスサイトスクリプティング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ja-JP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kumimoji="1" lang="ja-JP" altLang="en-US" dirty="0">
              <a:latin typeface="+mn-lt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7199" y="1770743"/>
            <a:ext cx="6413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クロスサイトスクリプティングとは・・・</a:t>
            </a:r>
            <a:endParaRPr kumimoji="1" lang="ja-JP" altLang="en-US" sz="32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7200" y="2971399"/>
            <a:ext cx="793601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Twitter</a:t>
            </a:r>
            <a:r>
              <a:rPr kumimoji="1" lang="ja-JP" altLang="en-US" sz="2400" dirty="0" smtClean="0"/>
              <a:t>や掲示板サイトなどの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ユーザーからの入力内容を表示する</a:t>
            </a:r>
            <a:r>
              <a:rPr lang="en-US" altLang="ja-JP" sz="2400" dirty="0"/>
              <a:t>W</a:t>
            </a:r>
            <a:r>
              <a:rPr kumimoji="1" lang="en-US" altLang="ja-JP" sz="2400" dirty="0" smtClean="0"/>
              <a:t>eb</a:t>
            </a:r>
            <a:r>
              <a:rPr kumimoji="1" lang="ja-JP" altLang="en-US" sz="2400" dirty="0" smtClean="0"/>
              <a:t>アプリケーションに</a:t>
            </a:r>
            <a:endParaRPr kumimoji="1" lang="en-US" altLang="ja-JP" sz="2400" dirty="0" smtClean="0"/>
          </a:p>
          <a:p>
            <a:endParaRPr lang="en-US" altLang="ja-JP" sz="2400" dirty="0" smtClean="0"/>
          </a:p>
          <a:p>
            <a:r>
              <a:rPr lang="ja-JP" altLang="en-US" sz="2400" dirty="0" smtClean="0"/>
              <a:t>悪意のあるスクリプト</a:t>
            </a:r>
            <a:r>
              <a:rPr lang="en-US" altLang="ja-JP" sz="2400" dirty="0" smtClean="0"/>
              <a:t>(&lt;script&gt;&lt;/script&gt;)</a:t>
            </a:r>
            <a:r>
              <a:rPr lang="ja-JP" altLang="en-US" sz="2400" dirty="0" smtClean="0"/>
              <a:t>を埋め込み、</a:t>
            </a:r>
            <a:endParaRPr lang="en-US" altLang="ja-JP" sz="2400" dirty="0" smtClean="0"/>
          </a:p>
          <a:p>
            <a:endParaRPr kumimoji="1" lang="en-US" altLang="ja-JP" sz="2400" dirty="0"/>
          </a:p>
          <a:p>
            <a:r>
              <a:rPr kumimoji="1" lang="ja-JP" altLang="en-US" sz="2400" dirty="0" smtClean="0"/>
              <a:t>ユーザーの意図しない動作をさせること</a:t>
            </a:r>
            <a:endParaRPr kumimoji="1" lang="en-US" altLang="ja-JP" sz="2400" dirty="0" smtClean="0"/>
          </a:p>
        </p:txBody>
      </p:sp>
      <p:pic>
        <p:nvPicPr>
          <p:cNvPr id="2050" name="Picture 2" descr="æå¿ãã¦ããäººã®ã¤ã©ã¹ãï¼å¥³æ§ï¼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92588" y="4685893"/>
            <a:ext cx="1490709" cy="205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45583"/>
            <a:ext cx="8552793" cy="560934"/>
          </a:xfrm>
        </p:spPr>
        <p:txBody>
          <a:bodyPr/>
          <a:lstStyle/>
          <a:p>
            <a:pPr algn="l"/>
            <a:r>
              <a:rPr lang="ja-JP" altLang="en-US" dirty="0">
                <a:solidFill>
                  <a:schemeClr val="bg1"/>
                </a:solidFill>
              </a:rPr>
              <a:t>クロスサイトスクリプティング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7199" y="1585736"/>
            <a:ext cx="7694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 dirty="0" smtClean="0"/>
              <a:t>スクリプト</a:t>
            </a:r>
            <a:r>
              <a:rPr kumimoji="1" lang="en-US" altLang="ja-JP" sz="3200" b="1" dirty="0" smtClean="0"/>
              <a:t>(&lt;script&gt;&lt;/script&gt;)</a:t>
            </a:r>
            <a:r>
              <a:rPr kumimoji="1" lang="ja-JP" altLang="en-US" sz="3200" b="1" dirty="0" err="1" smtClean="0"/>
              <a:t>って</a:t>
            </a:r>
            <a:r>
              <a:rPr kumimoji="1" lang="ja-JP" altLang="en-US" sz="3200" b="1" dirty="0" smtClean="0"/>
              <a:t>なに？？</a:t>
            </a:r>
            <a:endParaRPr kumimoji="1" lang="ja-JP" altLang="en-US" sz="32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199" y="2663433"/>
            <a:ext cx="79297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JavaScript</a:t>
            </a:r>
            <a:r>
              <a:rPr kumimoji="1" lang="ja-JP" altLang="en-US" sz="2400" dirty="0" smtClean="0"/>
              <a:t>言語や、</a:t>
            </a:r>
            <a:r>
              <a:rPr kumimoji="1" lang="en-US" altLang="ja-JP" sz="2400" dirty="0" smtClean="0"/>
              <a:t>HTML</a:t>
            </a:r>
            <a:r>
              <a:rPr lang="ja-JP" altLang="en-US" sz="2400" dirty="0" smtClean="0"/>
              <a:t>言語などの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lang="en-US" altLang="ja-JP" sz="2400" dirty="0" smtClean="0"/>
              <a:t>Web</a:t>
            </a:r>
            <a:r>
              <a:rPr lang="ja-JP" altLang="en-US" sz="2400" dirty="0" smtClean="0"/>
              <a:t>ページや、</a:t>
            </a:r>
            <a:r>
              <a:rPr lang="en-US" altLang="ja-JP" sz="2400" dirty="0"/>
              <a:t>W</a:t>
            </a:r>
            <a:r>
              <a:rPr lang="en-US" altLang="ja-JP" sz="2400" dirty="0" smtClean="0"/>
              <a:t>eb</a:t>
            </a:r>
            <a:r>
              <a:rPr lang="ja-JP" altLang="en-US" sz="2400" dirty="0" smtClean="0"/>
              <a:t>アプリケーションで動く命令文</a:t>
            </a:r>
            <a:endParaRPr lang="en-US" altLang="ja-JP" sz="2400" dirty="0" smtClean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 smtClean="0"/>
          </a:p>
        </p:txBody>
      </p:sp>
      <p:pic>
        <p:nvPicPr>
          <p:cNvPr id="3074" name="Picture 2" descr="å½ä»¤ãã¦ããäººã®ã¤ã©ã¹ã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72490" y="46024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éããã­ã°ã©ã ã®ã­ã£ã©ã¯ã¿ã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94" y="46024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7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81481E-6 L -0.43802 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1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45583"/>
            <a:ext cx="8552793" cy="560934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クロスサイトスクリプティング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右矢印 4"/>
          <p:cNvSpPr/>
          <p:nvPr/>
        </p:nvSpPr>
        <p:spPr>
          <a:xfrm rot="11861319">
            <a:off x="5884119" y="3916349"/>
            <a:ext cx="1117808" cy="343352"/>
          </a:xfrm>
          <a:prstGeom prst="rightArrow">
            <a:avLst>
              <a:gd name="adj1" fmla="val 50000"/>
              <a:gd name="adj2" fmla="val 93077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445" y="2726217"/>
            <a:ext cx="1714500" cy="17145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33" y="1022330"/>
            <a:ext cx="1716314" cy="1604754"/>
          </a:xfrm>
          <a:prstGeom prst="rect">
            <a:avLst/>
          </a:prstGeom>
        </p:spPr>
      </p:pic>
      <p:sp>
        <p:nvSpPr>
          <p:cNvPr id="17" name="右矢印 16"/>
          <p:cNvSpPr/>
          <p:nvPr/>
        </p:nvSpPr>
        <p:spPr>
          <a:xfrm rot="1918398">
            <a:off x="2667926" y="2145874"/>
            <a:ext cx="1720465" cy="343352"/>
          </a:xfrm>
          <a:prstGeom prst="rightArrow">
            <a:avLst>
              <a:gd name="adj1" fmla="val 50000"/>
              <a:gd name="adj2" fmla="val 9307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19462461">
            <a:off x="2689650" y="4823309"/>
            <a:ext cx="1733002" cy="343352"/>
          </a:xfrm>
          <a:prstGeom prst="rightArrow">
            <a:avLst>
              <a:gd name="adj1" fmla="val 50000"/>
              <a:gd name="adj2" fmla="val 9307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右矢印 18"/>
          <p:cNvSpPr/>
          <p:nvPr/>
        </p:nvSpPr>
        <p:spPr>
          <a:xfrm rot="8651576">
            <a:off x="2411909" y="4453105"/>
            <a:ext cx="1715635" cy="343352"/>
          </a:xfrm>
          <a:prstGeom prst="rightArrow">
            <a:avLst>
              <a:gd name="adj1" fmla="val 50000"/>
              <a:gd name="adj2" fmla="val 93077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右矢印 19"/>
          <p:cNvSpPr/>
          <p:nvPr/>
        </p:nvSpPr>
        <p:spPr>
          <a:xfrm rot="12724487">
            <a:off x="2388296" y="2614142"/>
            <a:ext cx="1720465" cy="343352"/>
          </a:xfrm>
          <a:prstGeom prst="rightArrow">
            <a:avLst>
              <a:gd name="adj1" fmla="val 50000"/>
              <a:gd name="adj2" fmla="val 93077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741085" y="4529432"/>
            <a:ext cx="2520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①</a:t>
            </a:r>
            <a:r>
              <a:rPr lang="en-US" altLang="ja-JP" sz="2400" dirty="0" smtClean="0"/>
              <a:t>XSS</a:t>
            </a:r>
            <a:r>
              <a:rPr lang="ja-JP" altLang="en-US" sz="2400" dirty="0" smtClean="0"/>
              <a:t>を</a:t>
            </a:r>
            <a:r>
              <a:rPr kumimoji="1" lang="ja-JP" altLang="en-US" sz="2400" dirty="0" smtClean="0"/>
              <a:t>仕掛ける</a:t>
            </a:r>
            <a:endParaRPr kumimoji="1" lang="ja-JP" altLang="en-US" sz="2400" dirty="0"/>
          </a:p>
        </p:txBody>
      </p:sp>
      <p:grpSp>
        <p:nvGrpSpPr>
          <p:cNvPr id="21" name="グループ化 20"/>
          <p:cNvGrpSpPr/>
          <p:nvPr/>
        </p:nvGrpSpPr>
        <p:grpSpPr>
          <a:xfrm>
            <a:off x="6001206" y="3129256"/>
            <a:ext cx="919003" cy="721443"/>
            <a:chOff x="6028087" y="1455278"/>
            <a:chExt cx="919003" cy="721443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868" y="1455278"/>
              <a:ext cx="721443" cy="721443"/>
            </a:xfrm>
            <a:prstGeom prst="rect">
              <a:avLst/>
            </a:prstGeom>
          </p:spPr>
        </p:pic>
        <p:sp>
          <p:nvSpPr>
            <p:cNvPr id="16" name="テキスト ボックス 15"/>
            <p:cNvSpPr txBox="1"/>
            <p:nvPr/>
          </p:nvSpPr>
          <p:spPr>
            <a:xfrm>
              <a:off x="6028087" y="1722511"/>
              <a:ext cx="919003" cy="307777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/>
                <a:t>スクリプト</a:t>
              </a:r>
              <a:endParaRPr kumimoji="1" lang="ja-JP" altLang="en-US" sz="1400" dirty="0"/>
            </a:p>
          </p:txBody>
        </p:sp>
      </p:grpSp>
      <p:grpSp>
        <p:nvGrpSpPr>
          <p:cNvPr id="25" name="グループ化 24"/>
          <p:cNvGrpSpPr/>
          <p:nvPr/>
        </p:nvGrpSpPr>
        <p:grpSpPr>
          <a:xfrm>
            <a:off x="2428304" y="2721617"/>
            <a:ext cx="919003" cy="721443"/>
            <a:chOff x="6028087" y="1455278"/>
            <a:chExt cx="919003" cy="721443"/>
          </a:xfrm>
        </p:grpSpPr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868" y="1455278"/>
              <a:ext cx="721443" cy="721443"/>
            </a:xfrm>
            <a:prstGeom prst="rect">
              <a:avLst/>
            </a:prstGeom>
          </p:spPr>
        </p:pic>
        <p:sp>
          <p:nvSpPr>
            <p:cNvPr id="27" name="テキスト ボックス 26"/>
            <p:cNvSpPr txBox="1"/>
            <p:nvPr/>
          </p:nvSpPr>
          <p:spPr>
            <a:xfrm>
              <a:off x="6028087" y="1722511"/>
              <a:ext cx="919003" cy="307777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/>
                <a:t>スクリプト</a:t>
              </a:r>
              <a:endParaRPr kumimoji="1" lang="ja-JP" altLang="en-US" sz="1400" dirty="0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2428303" y="3856212"/>
            <a:ext cx="919003" cy="721443"/>
            <a:chOff x="6028087" y="1455278"/>
            <a:chExt cx="919003" cy="721443"/>
          </a:xfrm>
        </p:grpSpPr>
        <p:pic>
          <p:nvPicPr>
            <p:cNvPr id="29" name="図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868" y="1455278"/>
              <a:ext cx="721443" cy="721443"/>
            </a:xfrm>
            <a:prstGeom prst="rect">
              <a:avLst/>
            </a:prstGeom>
          </p:spPr>
        </p:pic>
        <p:sp>
          <p:nvSpPr>
            <p:cNvPr id="30" name="テキスト ボックス 29"/>
            <p:cNvSpPr txBox="1"/>
            <p:nvPr/>
          </p:nvSpPr>
          <p:spPr>
            <a:xfrm>
              <a:off x="6028087" y="1722511"/>
              <a:ext cx="919003" cy="307777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 smtClean="0"/>
                <a:t>スクリプト</a:t>
              </a:r>
              <a:endParaRPr kumimoji="1" lang="ja-JP" altLang="en-US" sz="1400" dirty="0"/>
            </a:p>
          </p:txBody>
        </p:sp>
      </p:grpSp>
      <p:sp>
        <p:nvSpPr>
          <p:cNvPr id="23" name="テキスト ボックス 22"/>
          <p:cNvSpPr txBox="1"/>
          <p:nvPr/>
        </p:nvSpPr>
        <p:spPr>
          <a:xfrm>
            <a:off x="3458353" y="5100298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②閲覧する</a:t>
            </a:r>
            <a:endParaRPr kumimoji="1" lang="ja-JP" altLang="en-US" sz="24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458353" y="1783431"/>
            <a:ext cx="167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②閲覧する</a:t>
            </a:r>
            <a:endParaRPr kumimoji="1" lang="ja-JP" altLang="en-US" sz="2400" dirty="0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89429" y="3446382"/>
            <a:ext cx="3453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③スクリプトが実行される</a:t>
            </a:r>
            <a:endParaRPr kumimoji="1" lang="ja-JP" altLang="en-US" sz="2400" dirty="0"/>
          </a:p>
        </p:txBody>
      </p:sp>
      <p:sp>
        <p:nvSpPr>
          <p:cNvPr id="31" name="円形吹き出し 30"/>
          <p:cNvSpPr/>
          <p:nvPr/>
        </p:nvSpPr>
        <p:spPr>
          <a:xfrm>
            <a:off x="2619852" y="5955020"/>
            <a:ext cx="2266473" cy="742879"/>
          </a:xfrm>
          <a:prstGeom prst="wedgeEllipseCallout">
            <a:avLst>
              <a:gd name="adj1" fmla="val -49071"/>
              <a:gd name="adj2" fmla="val -4937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49" name="テキスト ボックス 2048"/>
          <p:cNvSpPr txBox="1"/>
          <p:nvPr/>
        </p:nvSpPr>
        <p:spPr>
          <a:xfrm>
            <a:off x="2899023" y="6144948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smtClean="0"/>
              <a:t>な、なん</a:t>
            </a:r>
            <a:r>
              <a:rPr lang="ja-JP" altLang="en-US" sz="2000" err="1"/>
              <a:t>だ</a:t>
            </a:r>
            <a:r>
              <a:rPr lang="ja-JP" altLang="en-US" sz="2000" smtClean="0"/>
              <a:t>これ</a:t>
            </a:r>
            <a:r>
              <a:rPr lang="en-US" altLang="ja-JP" sz="2000" smtClean="0"/>
              <a:t>⁉</a:t>
            </a:r>
            <a:endParaRPr lang="ja-JP" altLang="en-US" sz="2000" dirty="0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919" y="2886127"/>
            <a:ext cx="1747712" cy="2641176"/>
          </a:xfrm>
          <a:prstGeom prst="rect">
            <a:avLst/>
          </a:prstGeom>
        </p:spPr>
      </p:pic>
      <p:sp>
        <p:nvSpPr>
          <p:cNvPr id="34" name="テキスト ボックス 33"/>
          <p:cNvSpPr txBox="1"/>
          <p:nvPr/>
        </p:nvSpPr>
        <p:spPr>
          <a:xfrm>
            <a:off x="7381699" y="2442418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不正マン</a:t>
            </a:r>
            <a:endParaRPr kumimoji="1" lang="ja-JP" altLang="en-US" dirty="0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7" r="8502"/>
          <a:stretch/>
        </p:blipFill>
        <p:spPr>
          <a:xfrm>
            <a:off x="1142973" y="4760265"/>
            <a:ext cx="1446335" cy="202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45583"/>
            <a:ext cx="8552793" cy="560934"/>
          </a:xfrm>
        </p:spPr>
        <p:txBody>
          <a:bodyPr/>
          <a:lstStyle/>
          <a:p>
            <a:pPr algn="l"/>
            <a:r>
              <a:rPr lang="ja-JP" altLang="en-US" dirty="0">
                <a:solidFill>
                  <a:schemeClr val="bg1"/>
                </a:solidFill>
              </a:rPr>
              <a:t>クロスサイトスクリプティング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73902"/>
            <a:ext cx="8229600" cy="4978559"/>
          </a:xfrm>
        </p:spPr>
        <p:txBody>
          <a:bodyPr/>
          <a:lstStyle/>
          <a:p>
            <a:pPr marL="0" lvl="0" indent="0">
              <a:buNone/>
            </a:pPr>
            <a:endParaRPr lang="ja-JP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kumimoji="1" lang="en-US" altLang="ja-JP" dirty="0" smtClean="0">
              <a:latin typeface="+mn-lt"/>
            </a:endParaRPr>
          </a:p>
          <a:p>
            <a:pPr marL="0" indent="0">
              <a:buNone/>
            </a:pPr>
            <a:endParaRPr kumimoji="1" lang="ja-JP" altLang="en-US" dirty="0">
              <a:latin typeface="+mn-lt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27944" y="3301151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/>
              <a:t>実際</a:t>
            </a:r>
            <a:r>
              <a:rPr lang="ja-JP" altLang="en-US" sz="3600" dirty="0" smtClean="0"/>
              <a:t>にやってみよう！</a:t>
            </a:r>
            <a:endParaRPr kumimoji="1" lang="en-US" altLang="ja-JP" sz="3600" dirty="0" smtClean="0"/>
          </a:p>
        </p:txBody>
      </p:sp>
      <p:pic>
        <p:nvPicPr>
          <p:cNvPr id="1026" name="Picture 2" descr="åãããã­ã°ã©ã ã®ã­ã£ã©ã¯ã¿ã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81" y="4564911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è½ã¡è¾¼ããã­ã°ã©ã ã®ã­ã£ã©ã¯ã¿ã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55" y="4564911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åã¶ãã­ã°ã©ã ã®ã­ã£ã©ã¯ã¿ã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968" y="4563658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2629" cy="692013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システム破壊状況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3200" dirty="0" smtClean="0"/>
              <a:t>不正ログイン、未公開データ参照、改ざん</a:t>
            </a:r>
            <a:endParaRPr kumimoji="1" lang="en-US" altLang="ja-JP" sz="3200" dirty="0" smtClean="0"/>
          </a:p>
          <a:p>
            <a:pPr lvl="1"/>
            <a:r>
              <a:rPr kumimoji="1" lang="ja-JP" altLang="en-US" dirty="0" smtClean="0"/>
              <a:t>ユーザ情報の確認、なりすまし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クレジットカード情報の確認、不正購入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データベース改ざん、価格操作</a:t>
            </a:r>
            <a:endParaRPr kumimoji="1" lang="en-US" altLang="ja-JP" dirty="0" smtClean="0"/>
          </a:p>
          <a:p>
            <a:r>
              <a:rPr lang="ja-JP" altLang="en-US" sz="3200" dirty="0"/>
              <a:t>システム</a:t>
            </a:r>
            <a:r>
              <a:rPr lang="ja-JP" altLang="en-US" sz="3200" dirty="0" smtClean="0"/>
              <a:t>機能を利用不能にする</a:t>
            </a:r>
            <a:endParaRPr lang="en-US" altLang="ja-JP" sz="3200" dirty="0" smtClean="0"/>
          </a:p>
          <a:p>
            <a:pPr lvl="1"/>
            <a:r>
              <a:rPr kumimoji="1" lang="ja-JP" altLang="en-US" dirty="0"/>
              <a:t>ページ</a:t>
            </a:r>
            <a:r>
              <a:rPr kumimoji="1" lang="ja-JP" altLang="en-US" dirty="0" smtClean="0"/>
              <a:t>の強制遷移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無限アラート</a:t>
            </a:r>
            <a:endParaRPr kumimoji="1" lang="en-US" altLang="ja-JP" dirty="0" smtClean="0"/>
          </a:p>
          <a:p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endParaRPr kumimoji="1" lang="en-US" altLang="ja-JP" sz="3200" dirty="0" smtClean="0"/>
          </a:p>
          <a:p>
            <a:endParaRPr kumimoji="1" lang="ja-JP" altLang="en-US" sz="3200" dirty="0"/>
          </a:p>
        </p:txBody>
      </p:sp>
      <p:pic>
        <p:nvPicPr>
          <p:cNvPr id="2050" name="Picture 2" descr="https://3.bp.blogspot.com/-9dvENd5xUM0/VtR8l7U1YDI/AAAAAAAA4Qk/w-4xTIhS3BA/s800/seikimatsu_c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30" y="4235940"/>
            <a:ext cx="2846198" cy="26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爆発 1 4"/>
          <p:cNvSpPr/>
          <p:nvPr/>
        </p:nvSpPr>
        <p:spPr>
          <a:xfrm>
            <a:off x="99754" y="2244436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爆発 1 6"/>
          <p:cNvSpPr/>
          <p:nvPr/>
        </p:nvSpPr>
        <p:spPr>
          <a:xfrm>
            <a:off x="99754" y="2784763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爆発 1 7"/>
          <p:cNvSpPr/>
          <p:nvPr/>
        </p:nvSpPr>
        <p:spPr>
          <a:xfrm>
            <a:off x="99754" y="3311236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99754" y="4314306"/>
            <a:ext cx="847898" cy="548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Now!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1643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2"/>
          <p:cNvSpPr txBox="1">
            <a:spLocks noGrp="1"/>
          </p:cNvSpPr>
          <p:nvPr>
            <p:ph idx="1"/>
          </p:nvPr>
        </p:nvSpPr>
        <p:spPr bwMode="auto">
          <a:xfrm>
            <a:off x="380198" y="2264343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5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5500" smtClean="0"/>
              <a:t>気が付かない内に</a:t>
            </a:r>
            <a:r>
              <a:rPr lang="ja-JP" altLang="en-US" sz="5500"/>
              <a:t>、</a:t>
            </a:r>
            <a:r>
              <a:rPr lang="ja-JP" altLang="en-US" sz="5500" smtClean="0"/>
              <a:t>別のページに連れていかれる</a:t>
            </a:r>
            <a:r>
              <a:rPr lang="en-US" altLang="ja-JP" sz="5500" smtClean="0"/>
              <a:t>⁉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320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6000" smtClean="0"/>
              <a:t>恐怖のページ遷移</a:t>
            </a:r>
            <a:endParaRPr lang="ja-JP" altLang="en-US" sz="6000"/>
          </a:p>
        </p:txBody>
      </p:sp>
    </p:spTree>
    <p:extLst>
      <p:ext uri="{BB962C8B-B14F-4D97-AF65-F5344CB8AC3E}">
        <p14:creationId xmlns:p14="http://schemas.microsoft.com/office/powerpoint/2010/main" val="2210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84208" y="1328004"/>
            <a:ext cx="7550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鎌倉市内の女学院に通う滋子さんは、ネット掲示板に書いてあることが全てだと信じています。</a:t>
            </a:r>
            <a:endParaRPr kumimoji="1" lang="ja-JP" altLang="en-US" sz="3600" dirty="0"/>
          </a:p>
        </p:txBody>
      </p:sp>
      <p:pic>
        <p:nvPicPr>
          <p:cNvPr id="6" name="Picture 2" descr="https://2.bp.blogspot.com/-JPa0Nzk_E8M/Vf-aIH2jsyI/AAAAAAAAyDc/2FG8dSNSk-k/s800/computer_gir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702" y="3082330"/>
            <a:ext cx="3302638" cy="321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4463935" y="6396335"/>
            <a:ext cx="46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+mn-ea"/>
                <a:ea typeface="+mn-ea"/>
              </a:rPr>
              <a:t>※</a:t>
            </a:r>
            <a:r>
              <a:rPr kumimoji="1" lang="ja-JP" altLang="en-US" sz="2400" b="1" dirty="0" smtClean="0">
                <a:latin typeface="+mn-ea"/>
                <a:ea typeface="+mn-ea"/>
              </a:rPr>
              <a:t>この内容は全て</a:t>
            </a:r>
            <a:r>
              <a:rPr lang="ja-JP" altLang="en-US" sz="2400" b="1" dirty="0" smtClean="0">
                <a:latin typeface="+mn-ea"/>
                <a:ea typeface="+mn-ea"/>
              </a:rPr>
              <a:t>フィクションです</a:t>
            </a:r>
            <a:endParaRPr kumimoji="1" lang="en-US" altLang="ja-JP" sz="24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03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/>
            </a:r>
            <a:br>
              <a:rPr kumimoji="1" lang="en-US" altLang="ja-JP" smtClean="0"/>
            </a:br>
            <a:endParaRPr kumimoji="1" lang="ja-JP" altLang="en-US"/>
          </a:p>
        </p:txBody>
      </p:sp>
      <p:sp>
        <p:nvSpPr>
          <p:cNvPr id="4" name="タイトル 1"/>
          <p:cNvSpPr txBox="1">
            <a:spLocks/>
          </p:cNvSpPr>
          <p:nvPr/>
        </p:nvSpPr>
        <p:spPr bwMode="auto">
          <a:xfrm>
            <a:off x="457200" y="830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いままでのおさらい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3538087" y="1556349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W</a:t>
            </a:r>
            <a:r>
              <a:rPr kumimoji="1" lang="en-US" altLang="ja-JP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eb</a:t>
            </a:r>
            <a:r>
              <a:rPr kumimoji="1" lang="ja-JP" altLang="en-US" sz="2800" dirty="0" smtClean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サーバーには情報がいっぱい！</a:t>
            </a:r>
            <a:endParaRPr kumimoji="1" lang="en-US" altLang="ja-JP" sz="2800" dirty="0" smtClean="0"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r>
              <a:rPr lang="ja-JP" altLang="en-US" dirty="0" smtClean="0"/>
              <a:t>ユーザーの名前</a:t>
            </a:r>
            <a:endParaRPr lang="en-US" altLang="ja-JP" dirty="0" smtClean="0"/>
          </a:p>
          <a:p>
            <a:r>
              <a:rPr lang="ja-JP" altLang="en-US" dirty="0" smtClean="0"/>
              <a:t>生年</a:t>
            </a:r>
            <a:r>
              <a:rPr lang="ja-JP" altLang="en-US" dirty="0"/>
              <a:t>月日</a:t>
            </a:r>
            <a:endParaRPr lang="en-US" altLang="ja-JP" dirty="0" smtClean="0"/>
          </a:p>
          <a:p>
            <a:r>
              <a:rPr kumimoji="1" lang="ja-JP" altLang="en-US" dirty="0" smtClean="0"/>
              <a:t>メールアドレス</a:t>
            </a:r>
            <a:endParaRPr kumimoji="1" lang="en-US" altLang="ja-JP" dirty="0" smtClean="0"/>
          </a:p>
          <a:p>
            <a:r>
              <a:rPr lang="ja-JP" altLang="en-US" dirty="0" smtClean="0"/>
              <a:t>パスワード</a:t>
            </a:r>
            <a:endParaRPr lang="en-US" altLang="ja-JP" dirty="0" smtClean="0"/>
          </a:p>
          <a:p>
            <a:r>
              <a:rPr kumimoji="1" lang="ja-JP" altLang="en-US" dirty="0" smtClean="0"/>
              <a:t>クレジットカードの番号</a:t>
            </a:r>
            <a:endParaRPr kumimoji="1" lang="en-US" altLang="ja-JP" dirty="0" smtClean="0"/>
          </a:p>
          <a:p>
            <a:r>
              <a:rPr lang="ja-JP" altLang="en-US" dirty="0"/>
              <a:t>商品</a:t>
            </a:r>
            <a:r>
              <a:rPr lang="ja-JP" altLang="en-US" dirty="0" smtClean="0"/>
              <a:t>の情報</a:t>
            </a:r>
            <a:endParaRPr lang="en-US" altLang="ja-JP" dirty="0" smtClean="0"/>
          </a:p>
          <a:p>
            <a:r>
              <a:rPr kumimoji="1" lang="ja-JP" altLang="en-US" dirty="0"/>
              <a:t>過去</a:t>
            </a:r>
            <a:r>
              <a:rPr kumimoji="1" lang="ja-JP" altLang="en-US" dirty="0" smtClean="0"/>
              <a:t>の購入履歴　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en-US" altLang="ja-JP" dirty="0" smtClean="0"/>
              <a:t>						</a:t>
            </a:r>
            <a:r>
              <a:rPr kumimoji="1" lang="ja-JP" altLang="en-US" dirty="0" smtClean="0"/>
              <a:t>などなど</a:t>
            </a:r>
            <a:r>
              <a:rPr kumimoji="1" lang="en-US" altLang="ja-JP" dirty="0" smtClean="0"/>
              <a:t>…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490"/>
            <a:ext cx="3934978" cy="464826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-766963" y="5720092"/>
            <a:ext cx="5030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 smtClean="0">
                <a:latin typeface="+mn-ea"/>
                <a:ea typeface="+mn-ea"/>
              </a:rPr>
              <a:t>Web</a:t>
            </a:r>
            <a:r>
              <a:rPr kumimoji="1" lang="ja-JP" altLang="en-US" sz="3200" b="1" dirty="0" smtClean="0">
                <a:latin typeface="+mn-ea"/>
                <a:ea typeface="+mn-ea"/>
              </a:rPr>
              <a:t>サーバー</a:t>
            </a:r>
            <a:endParaRPr kumimoji="1" lang="en-US" altLang="ja-JP" sz="32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828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3400" y="1200287"/>
            <a:ext cx="7800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今日も大好きな</a:t>
            </a:r>
            <a:r>
              <a:rPr lang="en-US" altLang="ja-JP" sz="3600" dirty="0" smtClean="0"/>
              <a:t>S</a:t>
            </a:r>
            <a:r>
              <a:rPr lang="ja-JP" altLang="en-US" sz="3600" dirty="0" err="1" smtClean="0"/>
              <a:t>ちゃんねるを</a:t>
            </a:r>
            <a:r>
              <a:rPr lang="ja-JP" altLang="en-US" sz="3600" dirty="0" smtClean="0"/>
              <a:t>見ていると、「無料で</a:t>
            </a:r>
            <a:r>
              <a:rPr lang="en-US" altLang="ja-JP" sz="3600" b="1" u="sng" dirty="0" smtClean="0">
                <a:solidFill>
                  <a:srgbClr val="0000FF"/>
                </a:solidFill>
              </a:rPr>
              <a:t>100</a:t>
            </a:r>
            <a:r>
              <a:rPr lang="ja-JP" altLang="en-US" sz="3600" b="1" u="sng" dirty="0" smtClean="0">
                <a:solidFill>
                  <a:srgbClr val="0000FF"/>
                </a:solidFill>
              </a:rPr>
              <a:t>万円</a:t>
            </a:r>
            <a:r>
              <a:rPr lang="ja-JP" altLang="en-US" sz="3600" dirty="0" smtClean="0"/>
              <a:t>貰える！」と言った、超大手企業を名乗るスレッドを見つけ</a:t>
            </a:r>
            <a:r>
              <a:rPr lang="en-US" altLang="ja-JP" sz="3600" dirty="0" smtClean="0"/>
              <a:t>URL</a:t>
            </a:r>
            <a:r>
              <a:rPr lang="ja-JP" altLang="en-US" sz="3600" dirty="0" smtClean="0"/>
              <a:t>リンクを開いてしまいました。</a:t>
            </a:r>
            <a:endParaRPr kumimoji="1" lang="ja-JP" altLang="en-US" sz="3600" dirty="0"/>
          </a:p>
        </p:txBody>
      </p:sp>
      <p:pic>
        <p:nvPicPr>
          <p:cNvPr id="3076" name="Picture 4" descr="匿名掲示板のイラスト（ウェブサイト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09" y="3810148"/>
            <a:ext cx="2272459" cy="233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4463935" y="6396335"/>
            <a:ext cx="46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+mn-ea"/>
                <a:ea typeface="+mn-ea"/>
              </a:rPr>
              <a:t>※</a:t>
            </a:r>
            <a:r>
              <a:rPr kumimoji="1" lang="ja-JP" altLang="en-US" sz="2400" b="1" dirty="0" smtClean="0">
                <a:latin typeface="+mn-ea"/>
                <a:ea typeface="+mn-ea"/>
              </a:rPr>
              <a:t>この内容は全て</a:t>
            </a:r>
            <a:r>
              <a:rPr lang="ja-JP" altLang="en-US" sz="2400" b="1" dirty="0" smtClean="0">
                <a:latin typeface="+mn-ea"/>
                <a:ea typeface="+mn-ea"/>
              </a:rPr>
              <a:t>フィクションです</a:t>
            </a:r>
            <a:endParaRPr kumimoji="1" lang="en-US" altLang="ja-JP" sz="2400" b="1" dirty="0" smtClean="0">
              <a:latin typeface="+mn-ea"/>
              <a:ea typeface="+mn-ea"/>
            </a:endParaRPr>
          </a:p>
        </p:txBody>
      </p:sp>
      <p:pic>
        <p:nvPicPr>
          <p:cNvPr id="10" name="Picture 2" descr="https://2.bp.blogspot.com/-JPa0Nzk_E8M/Vf-aIH2jsyI/AAAAAAAAyDc/2FG8dSNSk-k/s800/computer_gir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156" y="3919829"/>
            <a:ext cx="2285019" cy="222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矢印 6"/>
          <p:cNvSpPr/>
          <p:nvPr/>
        </p:nvSpPr>
        <p:spPr>
          <a:xfrm>
            <a:off x="4699175" y="4497186"/>
            <a:ext cx="1438101" cy="623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25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84208" y="1328004"/>
            <a:ext cx="75501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しかし</a:t>
            </a:r>
            <a:r>
              <a:rPr lang="ja-JP" altLang="en-US" sz="3600" dirty="0" smtClean="0"/>
              <a:t>、表示されたのは、</a:t>
            </a:r>
            <a:r>
              <a:rPr lang="en-US" altLang="ja-JP" sz="3600" dirty="0" smtClean="0"/>
              <a:t>100</a:t>
            </a:r>
            <a:r>
              <a:rPr lang="ja-JP" altLang="en-US" sz="3600" dirty="0"/>
              <a:t>万</a:t>
            </a:r>
            <a:r>
              <a:rPr lang="ja-JP" altLang="en-US" sz="3600" dirty="0" smtClean="0"/>
              <a:t>円もらえる情報が書いてある掲示板の</a:t>
            </a:r>
            <a:r>
              <a:rPr lang="ja-JP" altLang="en-US" sz="3600" dirty="0" smtClean="0"/>
              <a:t>ページではなく、燻製</a:t>
            </a:r>
            <a:r>
              <a:rPr lang="ja-JP" altLang="en-US" sz="3600" dirty="0" smtClean="0"/>
              <a:t>の事しか書いてないブログサイトでした。</a:t>
            </a:r>
            <a:endParaRPr lang="en-US" altLang="ja-JP" sz="3600" dirty="0" smtClean="0"/>
          </a:p>
        </p:txBody>
      </p:sp>
      <p:pic>
        <p:nvPicPr>
          <p:cNvPr id="13314" name="Picture 2" descr="https://2.bp.blogspot.com/-fnGYqsBIBcs/WGnPPu9ciRI/AAAAAAABA2E/JSfBkfWS_0A-Ucku9oXZV4CC7mnpwV_5wCLcB/s800/cooking_ibus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970" y="3001001"/>
            <a:ext cx="3278826" cy="342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4463935" y="6396335"/>
            <a:ext cx="46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+mn-ea"/>
                <a:ea typeface="+mn-ea"/>
              </a:rPr>
              <a:t>※</a:t>
            </a:r>
            <a:r>
              <a:rPr kumimoji="1" lang="ja-JP" altLang="en-US" sz="2400" b="1" dirty="0" smtClean="0">
                <a:latin typeface="+mn-ea"/>
                <a:ea typeface="+mn-ea"/>
              </a:rPr>
              <a:t>この内容は全て</a:t>
            </a:r>
            <a:r>
              <a:rPr lang="ja-JP" altLang="en-US" sz="2400" b="1" dirty="0" smtClean="0">
                <a:latin typeface="+mn-ea"/>
                <a:ea typeface="+mn-ea"/>
              </a:rPr>
              <a:t>フィクションです</a:t>
            </a:r>
            <a:endParaRPr kumimoji="1" lang="en-US" altLang="ja-JP" sz="24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401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84208" y="1328004"/>
            <a:ext cx="7550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/>
              <a:t>100</a:t>
            </a:r>
            <a:r>
              <a:rPr lang="ja-JP" altLang="en-US" sz="3600" dirty="0" smtClean="0"/>
              <a:t>万円を求めて</a:t>
            </a:r>
            <a:r>
              <a:rPr lang="en-US" altLang="ja-JP" sz="3600" dirty="0" smtClean="0"/>
              <a:t>URL</a:t>
            </a:r>
            <a:r>
              <a:rPr lang="ja-JP" altLang="en-US" sz="3600" dirty="0" smtClean="0"/>
              <a:t>をクリックし直しましたが、何度開いても燻製のブログでした。</a:t>
            </a:r>
            <a:endParaRPr lang="en-US" altLang="ja-JP" sz="3600" dirty="0" smtClean="0"/>
          </a:p>
        </p:txBody>
      </p:sp>
      <p:pic>
        <p:nvPicPr>
          <p:cNvPr id="6" name="Picture 2" descr="https://2.bp.blogspot.com/-fnGYqsBIBcs/WGnPPu9ciRI/AAAAAAABA2E/JSfBkfWS_0A-Ucku9oXZV4CC7mnpwV_5wCLcB/s800/cooking_ibus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158" y="2635135"/>
            <a:ext cx="2668380" cy="278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2.bp.blogspot.com/-fnGYqsBIBcs/WGnPPu9ciRI/AAAAAAABA2E/JSfBkfWS_0A-Ucku9oXZV4CC7mnpwV_5wCLcB/s800/cooking_ibus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447" y="3056790"/>
            <a:ext cx="2668380" cy="278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2.bp.blogspot.com/-fnGYqsBIBcs/WGnPPu9ciRI/AAAAAAABA2E/JSfBkfWS_0A-Ucku9oXZV4CC7mnpwV_5wCLcB/s800/cooking_ibus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509" y="3619284"/>
            <a:ext cx="2668380" cy="278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2.bp.blogspot.com/-fnGYqsBIBcs/WGnPPu9ciRI/AAAAAAABA2E/JSfBkfWS_0A-Ucku9oXZV4CC7mnpwV_5wCLcB/s800/cooking_ibus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88" y="2625367"/>
            <a:ext cx="2668380" cy="278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2.bp.blogspot.com/-fnGYqsBIBcs/WGnPPu9ciRI/AAAAAAABA2E/JSfBkfWS_0A-Ucku9oXZV4CC7mnpwV_5wCLcB/s800/cooking_ibus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377" y="3047022"/>
            <a:ext cx="2668380" cy="278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2.bp.blogspot.com/-fnGYqsBIBcs/WGnPPu9ciRI/AAAAAAABA2E/JSfBkfWS_0A-Ucku9oXZV4CC7mnpwV_5wCLcB/s800/cooking_ibus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439" y="3609516"/>
            <a:ext cx="2668380" cy="278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/>
          <p:cNvSpPr txBox="1"/>
          <p:nvPr/>
        </p:nvSpPr>
        <p:spPr>
          <a:xfrm>
            <a:off x="4463935" y="6396335"/>
            <a:ext cx="46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+mn-ea"/>
                <a:ea typeface="+mn-ea"/>
              </a:rPr>
              <a:t>※</a:t>
            </a:r>
            <a:r>
              <a:rPr kumimoji="1" lang="ja-JP" altLang="en-US" sz="2400" b="1" dirty="0" smtClean="0">
                <a:latin typeface="+mn-ea"/>
                <a:ea typeface="+mn-ea"/>
              </a:rPr>
              <a:t>この内容は全て</a:t>
            </a:r>
            <a:r>
              <a:rPr lang="ja-JP" altLang="en-US" sz="2400" b="1" dirty="0" smtClean="0">
                <a:latin typeface="+mn-ea"/>
                <a:ea typeface="+mn-ea"/>
              </a:rPr>
              <a:t>フィクションです</a:t>
            </a:r>
            <a:endParaRPr kumimoji="1" lang="en-US" altLang="ja-JP" sz="24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387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なぜこんな事になったのか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60407" y="1196258"/>
            <a:ext cx="75501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この掲示板の</a:t>
            </a:r>
            <a:r>
              <a:rPr lang="en-US" altLang="ja-JP" sz="3600" dirty="0" smtClean="0"/>
              <a:t>100</a:t>
            </a:r>
            <a:r>
              <a:rPr lang="ja-JP" altLang="en-US" sz="3600" dirty="0"/>
              <a:t>万</a:t>
            </a:r>
            <a:r>
              <a:rPr lang="ja-JP" altLang="en-US" sz="3600" dirty="0" smtClean="0"/>
              <a:t>円情報を表示する画面は</a:t>
            </a:r>
            <a:r>
              <a:rPr lang="en-US" altLang="ja-JP" sz="3600" u="sng" dirty="0" smtClean="0">
                <a:solidFill>
                  <a:srgbClr val="FF0000"/>
                </a:solidFill>
              </a:rPr>
              <a:t>XSS</a:t>
            </a:r>
            <a:r>
              <a:rPr lang="ja-JP" altLang="en-US" sz="3600" dirty="0" smtClean="0"/>
              <a:t>による攻撃を受けていました。</a:t>
            </a:r>
            <a:endParaRPr lang="en-US" altLang="ja-JP" sz="3600" dirty="0" smtClean="0"/>
          </a:p>
          <a:p>
            <a:endParaRPr lang="en-US" altLang="ja-JP" sz="3600" dirty="0" smtClean="0"/>
          </a:p>
          <a:p>
            <a:r>
              <a:rPr lang="ja-JP" altLang="en-US" sz="3600" dirty="0" smtClean="0"/>
              <a:t>この画面には、別の画面（燻製ブログ）を開くスクリプトが投稿されています。</a:t>
            </a:r>
            <a:endParaRPr lang="en-US" altLang="ja-JP" sz="3600" dirty="0" smtClean="0"/>
          </a:p>
        </p:txBody>
      </p:sp>
      <p:pic>
        <p:nvPicPr>
          <p:cNvPr id="5" name="Picture 2" descr="https://2.bp.blogspot.com/-JPa0Nzk_E8M/Vf-aIH2jsyI/AAAAAAAAyDc/2FG8dSNSk-k/s800/computer_gir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73" y="4919960"/>
            <a:ext cx="1269137" cy="12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匿名掲示板のイラスト（ウェブサイト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021" y="4919960"/>
            <a:ext cx="1202867" cy="12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ttps://1.bp.blogspot.com/-abtG2HYMsA8/UU--5kLFD0I/AAAAAAAAO_w/ta20nlofB6Y/s1600/kaizoku_takar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20" y="4612578"/>
            <a:ext cx="1609224" cy="154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右矢印 6"/>
          <p:cNvSpPr/>
          <p:nvPr/>
        </p:nvSpPr>
        <p:spPr>
          <a:xfrm>
            <a:off x="2716227" y="5226144"/>
            <a:ext cx="1037605" cy="623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右矢印 7"/>
          <p:cNvSpPr/>
          <p:nvPr/>
        </p:nvSpPr>
        <p:spPr>
          <a:xfrm>
            <a:off x="5081390" y="5181808"/>
            <a:ext cx="942814" cy="623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812021" y="6149583"/>
            <a:ext cx="133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atin typeface="+mn-ea"/>
                <a:ea typeface="+mn-ea"/>
              </a:rPr>
              <a:t>掲示板</a:t>
            </a:r>
            <a:endParaRPr kumimoji="1" lang="en-US" altLang="ja-JP" sz="2400" b="1" dirty="0" smtClean="0">
              <a:latin typeface="+mn-ea"/>
              <a:ea typeface="+mn-ea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262657" y="6155783"/>
            <a:ext cx="1789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+mn-ea"/>
                <a:ea typeface="+mn-ea"/>
              </a:rPr>
              <a:t>100</a:t>
            </a:r>
            <a:r>
              <a:rPr lang="ja-JP" altLang="en-US" sz="2400" b="1" dirty="0" smtClean="0">
                <a:latin typeface="+mn-ea"/>
                <a:ea typeface="+mn-ea"/>
              </a:rPr>
              <a:t>万記事</a:t>
            </a:r>
            <a:endParaRPr kumimoji="1" lang="en-US" altLang="ja-JP" sz="2400" b="1" dirty="0" smtClean="0">
              <a:latin typeface="+mn-ea"/>
              <a:ea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48582" y="6145076"/>
            <a:ext cx="1749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latin typeface="+mn-ea"/>
                <a:ea typeface="+mn-ea"/>
              </a:rPr>
              <a:t>滋子ちゃん</a:t>
            </a:r>
            <a:endParaRPr kumimoji="1" lang="en-US" altLang="ja-JP" sz="2400" b="1" dirty="0" smtClean="0">
              <a:latin typeface="+mn-ea"/>
              <a:ea typeface="+mn-ea"/>
            </a:endParaRPr>
          </a:p>
        </p:txBody>
      </p:sp>
      <p:pic>
        <p:nvPicPr>
          <p:cNvPr id="15364" name="Picture 4" descr="速いプログラムのキャラクタ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615" y="4842467"/>
            <a:ext cx="1083425" cy="108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6982905" y="4698884"/>
            <a:ext cx="1271633" cy="12552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7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なぜこんな事になったのか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60407" y="1196258"/>
            <a:ext cx="80342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全ての情報を開</a:t>
            </a:r>
            <a:r>
              <a:rPr lang="ja-JP" altLang="en-US" sz="3600" dirty="0" smtClean="0"/>
              <a:t>く前にこのスクリプトが有効になり、別の画面に強制的に飛ばされてしまいます。</a:t>
            </a:r>
            <a:endParaRPr lang="en-US" altLang="ja-JP" sz="3600" dirty="0" smtClean="0"/>
          </a:p>
          <a:p>
            <a:endParaRPr lang="en-US" altLang="ja-JP" sz="3600" dirty="0" smtClean="0"/>
          </a:p>
          <a:p>
            <a:r>
              <a:rPr lang="ja-JP" altLang="en-US" sz="3600" dirty="0" smtClean="0"/>
              <a:t>結果、滋子ちゃんからは別の画面しか</a:t>
            </a:r>
            <a:endParaRPr lang="en-US" altLang="ja-JP" sz="3600" dirty="0" smtClean="0"/>
          </a:p>
          <a:p>
            <a:r>
              <a:rPr lang="ja-JP" altLang="en-US" sz="3600" dirty="0" smtClean="0"/>
              <a:t>表示されない状況となってしまいました。</a:t>
            </a:r>
            <a:endParaRPr lang="en-US" altLang="ja-JP" sz="3600" dirty="0" smtClean="0"/>
          </a:p>
        </p:txBody>
      </p:sp>
      <p:pic>
        <p:nvPicPr>
          <p:cNvPr id="6" name="Picture 2" descr="https://2.bp.blogspot.com/-JPa0Nzk_E8M/Vf-aIH2jsyI/AAAAAAAAyDc/2FG8dSNSk-k/s800/computer_gir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91" y="4766267"/>
            <a:ext cx="1269137" cy="12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匿名掲示板のイラスト（ウェブサイト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439" y="4766267"/>
            <a:ext cx="1202867" cy="123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右矢印 7"/>
          <p:cNvSpPr/>
          <p:nvPr/>
        </p:nvSpPr>
        <p:spPr>
          <a:xfrm>
            <a:off x="1856645" y="5072451"/>
            <a:ext cx="1037605" cy="623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4221808" y="5028115"/>
            <a:ext cx="942814" cy="623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952439" y="5995890"/>
            <a:ext cx="1338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latin typeface="+mn-ea"/>
                <a:ea typeface="+mn-ea"/>
              </a:rPr>
              <a:t>掲示板</a:t>
            </a:r>
            <a:endParaRPr kumimoji="1" lang="en-US" altLang="ja-JP" sz="2400" b="1" dirty="0" smtClean="0">
              <a:latin typeface="+mn-ea"/>
              <a:ea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944892" y="6002391"/>
            <a:ext cx="1789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+mn-ea"/>
                <a:ea typeface="+mn-ea"/>
              </a:rPr>
              <a:t>100</a:t>
            </a:r>
            <a:r>
              <a:rPr lang="ja-JP" altLang="en-US" sz="2400" b="1" dirty="0" smtClean="0">
                <a:latin typeface="+mn-ea"/>
                <a:ea typeface="+mn-ea"/>
              </a:rPr>
              <a:t>万記事</a:t>
            </a:r>
            <a:endParaRPr kumimoji="1" lang="en-US" altLang="ja-JP" sz="2400" b="1" dirty="0" smtClean="0">
              <a:latin typeface="+mn-ea"/>
              <a:ea typeface="+mn-ea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9000" y="5991383"/>
            <a:ext cx="1749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 smtClean="0">
                <a:latin typeface="+mn-ea"/>
                <a:ea typeface="+mn-ea"/>
              </a:rPr>
              <a:t>滋子ちゃん</a:t>
            </a:r>
            <a:endParaRPr kumimoji="1" lang="en-US" altLang="ja-JP" sz="2400" b="1" dirty="0" smtClean="0">
              <a:latin typeface="+mn-ea"/>
              <a:ea typeface="+mn-ea"/>
            </a:endParaRPr>
          </a:p>
        </p:txBody>
      </p:sp>
      <p:pic>
        <p:nvPicPr>
          <p:cNvPr id="16386" name="Picture 2" descr="https://3.bp.blogspot.com/-ufbubc-NvHs/WdyDRFrgdwI/AAAAAAABHbA/QNx79pvTrBYEhwpzOUpA71cqvsE1WxvAgCLcBGAs/s800/character_progr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957" y="4766267"/>
            <a:ext cx="1335275" cy="13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矢印 14"/>
          <p:cNvSpPr/>
          <p:nvPr/>
        </p:nvSpPr>
        <p:spPr>
          <a:xfrm>
            <a:off x="6263338" y="5028115"/>
            <a:ext cx="942814" cy="623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Picture 2" descr="https://2.bp.blogspot.com/-fnGYqsBIBcs/WGnPPu9ciRI/AAAAAAABA2E/JSfBkfWS_0A-Ucku9oXZV4CC7mnpwV_5wCLcB/s800/cooking_ibus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152" y="4526173"/>
            <a:ext cx="1424379" cy="148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/>
          <p:cNvSpPr txBox="1"/>
          <p:nvPr/>
        </p:nvSpPr>
        <p:spPr>
          <a:xfrm>
            <a:off x="7081260" y="6001786"/>
            <a:ext cx="1789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latin typeface="+mn-ea"/>
                <a:ea typeface="+mn-ea"/>
              </a:rPr>
              <a:t>燻製ブログ</a:t>
            </a:r>
            <a:endParaRPr kumimoji="1" lang="en-US" altLang="ja-JP" sz="24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73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130" y="3257814"/>
            <a:ext cx="92603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6600" dirty="0"/>
              <a:t>実際</a:t>
            </a:r>
            <a:r>
              <a:rPr lang="ja-JP" altLang="en-US" sz="6600" dirty="0" smtClean="0"/>
              <a:t>にやってみましょう！</a:t>
            </a:r>
            <a:endParaRPr lang="en-US" altLang="ja-JP" sz="6600" dirty="0" smtClean="0"/>
          </a:p>
        </p:txBody>
      </p:sp>
    </p:spTree>
    <p:extLst>
      <p:ext uri="{BB962C8B-B14F-4D97-AF65-F5344CB8AC3E}">
        <p14:creationId xmlns:p14="http://schemas.microsoft.com/office/powerpoint/2010/main" val="35414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537"/>
            <a:ext cx="9144000" cy="5715000"/>
          </a:xfrm>
          <a:prstGeom prst="rect">
            <a:avLst/>
          </a:prstGeom>
        </p:spPr>
      </p:pic>
      <p:sp>
        <p:nvSpPr>
          <p:cNvPr id="9" name="角丸四角形 8"/>
          <p:cNvSpPr/>
          <p:nvPr/>
        </p:nvSpPr>
        <p:spPr>
          <a:xfrm>
            <a:off x="2962275" y="5953125"/>
            <a:ext cx="4406114" cy="8191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mtClean="0"/>
              <a:t>入力が終わったら</a:t>
            </a:r>
            <a:r>
              <a:rPr lang="en-US" altLang="ja-JP" smtClean="0"/>
              <a:t>Add Entry</a:t>
            </a:r>
            <a:r>
              <a:rPr lang="ja-JP" altLang="en-US" smtClean="0"/>
              <a:t>をクリック！</a:t>
            </a:r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3276600" y="1057275"/>
            <a:ext cx="5391150" cy="115252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000" smtClean="0"/>
              <a:t>Sign our Guestbook</a:t>
            </a:r>
            <a:r>
              <a:rPr kumimoji="1" lang="ja-JP" altLang="en-US" sz="3000" smtClean="0"/>
              <a:t>をクリック！</a:t>
            </a:r>
            <a:endParaRPr kumimoji="1" lang="ja-JP" altLang="en-US" sz="3000"/>
          </a:p>
        </p:txBody>
      </p:sp>
      <p:sp>
        <p:nvSpPr>
          <p:cNvPr id="6" name="角丸四角形 5"/>
          <p:cNvSpPr/>
          <p:nvPr/>
        </p:nvSpPr>
        <p:spPr>
          <a:xfrm>
            <a:off x="771525" y="1057275"/>
            <a:ext cx="8201026" cy="1828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smtClean="0"/>
              <a:t>Email</a:t>
            </a:r>
            <a:r>
              <a:rPr lang="ja-JP" altLang="en-US" sz="3200" smtClean="0"/>
              <a:t>の欄に</a:t>
            </a:r>
            <a:endParaRPr lang="en-US" altLang="ja-JP" sz="3200" smtClean="0"/>
          </a:p>
          <a:p>
            <a:pPr algn="ctr"/>
            <a:r>
              <a:rPr lang="en-US" altLang="ja-JP" sz="3200"/>
              <a:t>&lt;</a:t>
            </a:r>
            <a:r>
              <a:rPr lang="en-US" altLang="ja-JP" sz="3200" smtClean="0"/>
              <a:t>script&gt;window.location=‘https</a:t>
            </a:r>
            <a:r>
              <a:rPr lang="en-US" altLang="ja-JP" sz="3200"/>
              <a:t>://www.google.com';&lt;/script&gt;</a:t>
            </a:r>
          </a:p>
          <a:p>
            <a:pPr algn="ctr"/>
            <a:r>
              <a:rPr kumimoji="1" lang="ja-JP" altLang="en-US" sz="3200" smtClean="0"/>
              <a:t>と、入力！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130872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515"/>
            <a:ext cx="9144000" cy="571500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3057525" y="1196258"/>
            <a:ext cx="5772150" cy="12230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smtClean="0"/>
              <a:t>Google</a:t>
            </a:r>
            <a:r>
              <a:rPr kumimoji="1" lang="ja-JP" altLang="en-US" sz="2800" smtClean="0"/>
              <a:t>に</a:t>
            </a:r>
            <a:r>
              <a:rPr lang="ja-JP" altLang="en-US" sz="2800"/>
              <a:t>来</a:t>
            </a:r>
            <a:r>
              <a:rPr lang="ja-JP" altLang="en-US" sz="2800" smtClean="0"/>
              <a:t>ていれ</a:t>
            </a:r>
            <a:r>
              <a:rPr lang="ja-JP" altLang="en-US" sz="2800"/>
              <a:t>ば</a:t>
            </a:r>
            <a:r>
              <a:rPr kumimoji="1" lang="ja-JP" altLang="en-US" sz="2800" smtClean="0"/>
              <a:t>成功です！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21938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525"/>
            <a:ext cx="9144000" cy="5715000"/>
          </a:xfrm>
          <a:prstGeom prst="rect">
            <a:avLst/>
          </a:prstGeom>
        </p:spPr>
      </p:pic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角丸四角形 5"/>
          <p:cNvSpPr/>
          <p:nvPr/>
        </p:nvSpPr>
        <p:spPr>
          <a:xfrm>
            <a:off x="1838325" y="1196258"/>
            <a:ext cx="6991350" cy="12230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/>
              <a:t>本来</a:t>
            </a:r>
            <a:r>
              <a:rPr lang="ja-JP" altLang="en-US" sz="2800" smtClean="0"/>
              <a:t>ならば、このページに行けるのですが</a:t>
            </a:r>
            <a:r>
              <a:rPr lang="en-US" altLang="ja-JP" sz="2800" smtClean="0"/>
              <a:t>…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255272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571500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1838325" y="1196258"/>
            <a:ext cx="6991350" cy="12230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800" dirty="0" smtClean="0"/>
              <a:t>もう一度</a:t>
            </a:r>
            <a:r>
              <a:rPr lang="en-US" altLang="ja-JP" sz="2800" dirty="0" smtClean="0"/>
              <a:t>Guestbook</a:t>
            </a:r>
            <a:r>
              <a:rPr lang="ja-JP" altLang="en-US" sz="2800" dirty="0" smtClean="0"/>
              <a:t>に好きな内容を入力</a:t>
            </a:r>
            <a:r>
              <a:rPr lang="ja-JP" altLang="en-US" sz="2800" dirty="0" smtClean="0"/>
              <a:t>して</a:t>
            </a:r>
            <a:endParaRPr lang="en-US" altLang="ja-JP" sz="2800" dirty="0" smtClean="0"/>
          </a:p>
          <a:p>
            <a:r>
              <a:rPr lang="en-US" altLang="ja-JP" sz="2800" dirty="0" smtClean="0"/>
              <a:t>Add Entry</a:t>
            </a:r>
            <a:r>
              <a:rPr lang="ja-JP" altLang="en-US" sz="2800" dirty="0" smtClean="0"/>
              <a:t>を押して</a:t>
            </a:r>
            <a:r>
              <a:rPr lang="ja-JP" altLang="en-US" sz="2800" dirty="0" smtClean="0"/>
              <a:t>みましょう</a:t>
            </a:r>
            <a:endParaRPr kumimoji="1" lang="ja-JP" altLang="en-US" sz="2800" dirty="0"/>
          </a:p>
        </p:txBody>
      </p:sp>
      <p:sp>
        <p:nvSpPr>
          <p:cNvPr id="7" name="正方形/長方形 6"/>
          <p:cNvSpPr/>
          <p:nvPr/>
        </p:nvSpPr>
        <p:spPr>
          <a:xfrm>
            <a:off x="3724102" y="4123111"/>
            <a:ext cx="4123113" cy="1321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571999" y="5527963"/>
            <a:ext cx="577907" cy="17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743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/>
            </a:r>
            <a:br>
              <a:rPr kumimoji="1" lang="en-US" altLang="ja-JP" smtClean="0"/>
            </a:br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-766963" y="5720092"/>
            <a:ext cx="5030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 smtClean="0">
                <a:latin typeface="+mn-ea"/>
                <a:ea typeface="+mn-ea"/>
              </a:rPr>
              <a:t>Web</a:t>
            </a:r>
            <a:r>
              <a:rPr kumimoji="1" lang="ja-JP" altLang="en-US" sz="3200" b="1" dirty="0" smtClean="0">
                <a:latin typeface="+mn-ea"/>
                <a:ea typeface="+mn-ea"/>
              </a:rPr>
              <a:t>サーバー</a:t>
            </a:r>
            <a:endParaRPr kumimoji="1" lang="en-US" altLang="ja-JP" sz="3200" b="1" dirty="0" smtClean="0">
              <a:latin typeface="+mn-ea"/>
              <a:ea typeface="+mn-ea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490"/>
            <a:ext cx="3934978" cy="4648268"/>
          </a:xfrm>
          <a:prstGeom prst="rect">
            <a:avLst/>
          </a:prstGeom>
        </p:spPr>
      </p:pic>
      <p:sp>
        <p:nvSpPr>
          <p:cNvPr id="5" name="円形吹き出し 4"/>
          <p:cNvSpPr/>
          <p:nvPr/>
        </p:nvSpPr>
        <p:spPr>
          <a:xfrm>
            <a:off x="5727032" y="1162848"/>
            <a:ext cx="3099335" cy="1617045"/>
          </a:xfrm>
          <a:prstGeom prst="wedgeEllipseCallout">
            <a:avLst>
              <a:gd name="adj1" fmla="val -22386"/>
              <a:gd name="adj2" fmla="val 6607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smtClean="0">
                <a:solidFill>
                  <a:schemeClr val="tx1"/>
                </a:solidFill>
              </a:rPr>
              <a:t>情報が欲しい！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sp>
        <p:nvSpPr>
          <p:cNvPr id="10" name="爆発 2 9"/>
          <p:cNvSpPr/>
          <p:nvPr/>
        </p:nvSpPr>
        <p:spPr>
          <a:xfrm>
            <a:off x="898154" y="1800814"/>
            <a:ext cx="5157386" cy="3919278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リクエスト改ざん</a:t>
            </a:r>
            <a:endParaRPr lang="en-US" altLang="ja-JP" dirty="0" smtClean="0"/>
          </a:p>
          <a:p>
            <a:pPr algn="ctr"/>
            <a:r>
              <a:rPr lang="en-US" altLang="ja-JP" dirty="0" smtClean="0"/>
              <a:t>SQL</a:t>
            </a:r>
            <a:r>
              <a:rPr lang="ja-JP" altLang="en-US" dirty="0" smtClean="0"/>
              <a:t>インジェクション</a:t>
            </a:r>
            <a:endParaRPr kumimoji="1" lang="ja-JP" alt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91" y="2935622"/>
            <a:ext cx="3040686" cy="3609123"/>
          </a:xfrm>
          <a:prstGeom prst="rect">
            <a:avLst/>
          </a:prstGeom>
        </p:spPr>
      </p:pic>
      <p:sp>
        <p:nvSpPr>
          <p:cNvPr id="19" name="タイトル 1"/>
          <p:cNvSpPr txBox="1">
            <a:spLocks/>
          </p:cNvSpPr>
          <p:nvPr/>
        </p:nvSpPr>
        <p:spPr bwMode="auto">
          <a:xfrm>
            <a:off x="457200" y="58111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>
                <a:solidFill>
                  <a:schemeClr val="bg1"/>
                </a:solidFill>
              </a:rPr>
              <a:t>いままでのおさらい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89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5425"/>
            <a:ext cx="9144000" cy="5715000"/>
          </a:xfrm>
          <a:prstGeom prst="rect">
            <a:avLst/>
          </a:prstGeom>
        </p:spPr>
      </p:pic>
      <p:sp>
        <p:nvSpPr>
          <p:cNvPr id="6" name="角丸四角形 5"/>
          <p:cNvSpPr/>
          <p:nvPr/>
        </p:nvSpPr>
        <p:spPr>
          <a:xfrm>
            <a:off x="3057525" y="1196258"/>
            <a:ext cx="5772150" cy="12230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smtClean="0"/>
              <a:t>もう二度と</a:t>
            </a:r>
            <a:r>
              <a:rPr lang="en-US" altLang="ja-JP" sz="2800" smtClean="0"/>
              <a:t>Guestbook</a:t>
            </a:r>
            <a:r>
              <a:rPr lang="ja-JP" altLang="en-US" sz="2800" smtClean="0"/>
              <a:t>は見れなくなってしまいました</a:t>
            </a:r>
            <a:r>
              <a:rPr lang="en-US" altLang="ja-JP" sz="2800" smtClean="0"/>
              <a:t>…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61224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60408" y="2162048"/>
            <a:ext cx="75501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このように、今回は掲示板を見れなくすることができました</a:t>
            </a:r>
            <a:r>
              <a:rPr lang="ja-JP" altLang="en-US" sz="3600" dirty="0" smtClean="0"/>
              <a:t>。</a:t>
            </a:r>
            <a:endParaRPr lang="en-US" altLang="ja-JP" sz="3600" dirty="0" smtClean="0"/>
          </a:p>
          <a:p>
            <a:endParaRPr lang="en-US" altLang="ja-JP" sz="3600" dirty="0" smtClean="0"/>
          </a:p>
          <a:p>
            <a:r>
              <a:rPr lang="ja-JP" altLang="en-US" sz="3600" dirty="0"/>
              <a:t>先</a:t>
            </a:r>
            <a:r>
              <a:rPr lang="ja-JP" altLang="en-US" sz="3600" dirty="0" smtClean="0"/>
              <a:t>ほどの</a:t>
            </a:r>
            <a:r>
              <a:rPr lang="en-US" altLang="ja-JP" sz="3600" dirty="0" smtClean="0"/>
              <a:t>script</a:t>
            </a:r>
            <a:r>
              <a:rPr lang="ja-JP" altLang="en-US" sz="3600" dirty="0" smtClean="0"/>
              <a:t>文の</a:t>
            </a:r>
            <a:r>
              <a:rPr lang="en-US" altLang="ja-JP" sz="3600" dirty="0" smtClean="0"/>
              <a:t>URL</a:t>
            </a:r>
            <a:r>
              <a:rPr lang="ja-JP" altLang="en-US" sz="3600" dirty="0" smtClean="0"/>
              <a:t>を変えると指定した他のページに連れていくことが</a:t>
            </a:r>
            <a:r>
              <a:rPr lang="ja-JP" altLang="en-US" sz="3600" dirty="0" smtClean="0"/>
              <a:t>できてしまいます。</a:t>
            </a:r>
            <a:endParaRPr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1263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60408" y="1721473"/>
            <a:ext cx="75501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/>
              <a:t>Guestbook</a:t>
            </a:r>
            <a:r>
              <a:rPr lang="ja-JP" altLang="en-US" sz="3600" dirty="0" smtClean="0"/>
              <a:t>が見れなくなっては不便なので、</a:t>
            </a:r>
            <a:r>
              <a:rPr lang="en-US" altLang="ja-JP" sz="3600" dirty="0" err="1" smtClean="0"/>
              <a:t>BadStore</a:t>
            </a:r>
            <a:r>
              <a:rPr lang="ja-JP" altLang="en-US" sz="3600" dirty="0" smtClean="0"/>
              <a:t>限定ですがリセット方法も載せておきます。</a:t>
            </a:r>
            <a:endParaRPr lang="en-US" altLang="ja-JP" sz="3600" dirty="0" smtClean="0"/>
          </a:p>
          <a:p>
            <a:endParaRPr lang="en-US" altLang="ja-JP" sz="3600" dirty="0"/>
          </a:p>
          <a:p>
            <a:endParaRPr lang="en-US" altLang="ja-JP" sz="3600" dirty="0" smtClean="0"/>
          </a:p>
          <a:p>
            <a:endParaRPr lang="en-US" altLang="ja-JP" sz="3600" dirty="0"/>
          </a:p>
          <a:p>
            <a:r>
              <a:rPr lang="ja-JP" altLang="en-US" sz="3600" dirty="0" smtClean="0"/>
              <a:t>上の</a:t>
            </a:r>
            <a:r>
              <a:rPr lang="en-US" altLang="ja-JP" sz="3600" dirty="0" smtClean="0"/>
              <a:t>URL</a:t>
            </a:r>
            <a:r>
              <a:rPr lang="ja-JP" altLang="en-US" sz="3600" dirty="0" smtClean="0"/>
              <a:t>を入力してください</a:t>
            </a:r>
            <a:r>
              <a:rPr lang="ja-JP" altLang="en-US" sz="3600" dirty="0"/>
              <a:t>。</a:t>
            </a:r>
            <a:endParaRPr lang="en-US" altLang="ja-JP" sz="3600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654041" y="3475799"/>
            <a:ext cx="7962900" cy="1333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/>
              <a:t>http://127.0.0.1:8528/cgi-bin/initdbs.cgi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291577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571500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 rot="16200000">
            <a:off x="321468" y="3593304"/>
            <a:ext cx="1685925" cy="15001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03196" y="4905589"/>
            <a:ext cx="7962900" cy="1333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600" dirty="0" smtClean="0"/>
              <a:t>この画面が表示されたら</a:t>
            </a:r>
            <a:endParaRPr kumimoji="1" lang="en-US" altLang="ja-JP" sz="3600" dirty="0" smtClean="0"/>
          </a:p>
          <a:p>
            <a:pPr algn="ctr"/>
            <a:r>
              <a:rPr lang="ja-JP" altLang="en-US" sz="3600" dirty="0" smtClean="0"/>
              <a:t>クリックしてください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4552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03196" y="53258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ページの強制遷移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9144000" cy="5715000"/>
          </a:xfrm>
          <a:prstGeom prst="rect">
            <a:avLst/>
          </a:prstGeom>
        </p:spPr>
      </p:pic>
      <p:sp>
        <p:nvSpPr>
          <p:cNvPr id="7" name="角丸四角形 6"/>
          <p:cNvSpPr/>
          <p:nvPr/>
        </p:nvSpPr>
        <p:spPr>
          <a:xfrm>
            <a:off x="962025" y="5010151"/>
            <a:ext cx="7810500" cy="16240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smtClean="0"/>
              <a:t>全てリセットされてしまいますが</a:t>
            </a:r>
            <a:r>
              <a:rPr kumimoji="1" lang="en-US" altLang="ja-JP" sz="3200" smtClean="0"/>
              <a:t>Guestbook</a:t>
            </a:r>
            <a:r>
              <a:rPr lang="ja-JP" altLang="en-US" sz="3200" smtClean="0"/>
              <a:t>をまた見ることができるようになっています。</a:t>
            </a:r>
            <a:endParaRPr kumimoji="1" lang="ja-JP" altLang="en-US" sz="3200"/>
          </a:p>
        </p:txBody>
      </p:sp>
    </p:spTree>
    <p:extLst>
      <p:ext uri="{BB962C8B-B14F-4D97-AF65-F5344CB8AC3E}">
        <p14:creationId xmlns:p14="http://schemas.microsoft.com/office/powerpoint/2010/main" val="10806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85909" cy="674596"/>
          </a:xfrm>
        </p:spPr>
        <p:txBody>
          <a:bodyPr/>
          <a:lstStyle/>
          <a:p>
            <a:pPr algn="l"/>
            <a:r>
              <a:rPr kumimoji="1" lang="ja-JP" altLang="en-US" smtClean="0">
                <a:solidFill>
                  <a:schemeClr val="bg1"/>
                </a:solidFill>
              </a:rPr>
              <a:t>前々回のアンケート結果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385354" y="2332037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sz="4000" smtClean="0"/>
              <a:t>皆さん覚えていますでしょうか？</a:t>
            </a:r>
            <a:endParaRPr kumimoji="1" lang="en-US" altLang="ja-JP" sz="4000" smtClean="0"/>
          </a:p>
          <a:p>
            <a:pPr marL="0" indent="0" algn="ctr">
              <a:buNone/>
            </a:pPr>
            <a:endParaRPr lang="en-US" altLang="ja-JP" sz="4000"/>
          </a:p>
          <a:p>
            <a:pPr marL="0" indent="0" algn="ctr">
              <a:buNone/>
            </a:pPr>
            <a:r>
              <a:rPr kumimoji="1" lang="ja-JP" altLang="en-US" sz="4000" smtClean="0"/>
              <a:t>一番最初の回の最後に取った</a:t>
            </a:r>
            <a:endParaRPr kumimoji="1" lang="en-US" altLang="ja-JP" sz="4000" smtClean="0"/>
          </a:p>
          <a:p>
            <a:pPr marL="0" indent="0" algn="ctr">
              <a:buNone/>
            </a:pPr>
            <a:r>
              <a:rPr kumimoji="1" lang="ja-JP" altLang="en-US" sz="4000" smtClean="0"/>
              <a:t>アンケートのことを</a:t>
            </a:r>
            <a:r>
              <a:rPr kumimoji="1" lang="en-US" altLang="ja-JP" sz="4000" smtClean="0"/>
              <a:t>…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237185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85909" cy="674596"/>
          </a:xfrm>
        </p:spPr>
        <p:txBody>
          <a:bodyPr/>
          <a:lstStyle/>
          <a:p>
            <a:pPr algn="l"/>
            <a:r>
              <a:rPr kumimoji="1" lang="ja-JP" altLang="en-US" smtClean="0">
                <a:solidFill>
                  <a:schemeClr val="bg1"/>
                </a:solidFill>
              </a:rPr>
              <a:t>前々回のアンケート結果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44165" y="3699099"/>
            <a:ext cx="8143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smtClean="0"/>
              <a:t>栄えある</a:t>
            </a:r>
            <a:r>
              <a:rPr kumimoji="1" lang="en-US" altLang="ja-JP" sz="4400" smtClean="0"/>
              <a:t>1</a:t>
            </a:r>
            <a:r>
              <a:rPr kumimoji="1" lang="ja-JP" altLang="en-US" sz="4400" smtClean="0"/>
              <a:t>位に輝いたのは</a:t>
            </a:r>
            <a:r>
              <a:rPr kumimoji="1" lang="en-US" altLang="ja-JP" sz="4400" smtClean="0"/>
              <a:t>…</a:t>
            </a:r>
            <a:r>
              <a:rPr kumimoji="1" lang="ja-JP" altLang="en-US" sz="4400" smtClean="0"/>
              <a:t>！？</a:t>
            </a:r>
            <a:endParaRPr kumimoji="1" lang="ja-JP" altLang="en-US" sz="440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97" y="1724025"/>
            <a:ext cx="7864378" cy="4525963"/>
          </a:xfrm>
        </p:spPr>
      </p:pic>
      <p:sp>
        <p:nvSpPr>
          <p:cNvPr id="3" name="爆発 1 2"/>
          <p:cNvSpPr/>
          <p:nvPr/>
        </p:nvSpPr>
        <p:spPr>
          <a:xfrm rot="1034910">
            <a:off x="6202719" y="4532169"/>
            <a:ext cx="2695292" cy="2067982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mtClean="0"/>
              <a:t>圧倒的！！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242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2629" cy="692013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システム破壊状況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3200" dirty="0" smtClean="0"/>
              <a:t>不正ログイン、未公開データ参照、改ざん</a:t>
            </a:r>
            <a:endParaRPr kumimoji="1" lang="en-US" altLang="ja-JP" sz="3200" dirty="0" smtClean="0"/>
          </a:p>
          <a:p>
            <a:pPr lvl="1"/>
            <a:r>
              <a:rPr kumimoji="1" lang="ja-JP" altLang="en-US" dirty="0" smtClean="0"/>
              <a:t>ユーザ情報の確認、なりすまし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クレジットカード情報の確認、不正購入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データベース改ざん、価格操作</a:t>
            </a:r>
            <a:endParaRPr kumimoji="1" lang="en-US" altLang="ja-JP" dirty="0" smtClean="0"/>
          </a:p>
          <a:p>
            <a:r>
              <a:rPr lang="ja-JP" altLang="en-US" sz="3200" dirty="0"/>
              <a:t>システム</a:t>
            </a:r>
            <a:r>
              <a:rPr lang="ja-JP" altLang="en-US" sz="3200" dirty="0" smtClean="0"/>
              <a:t>機能を利用不能にする</a:t>
            </a:r>
            <a:endParaRPr lang="en-US" altLang="ja-JP" sz="3200" dirty="0" smtClean="0"/>
          </a:p>
          <a:p>
            <a:pPr lvl="1"/>
            <a:r>
              <a:rPr kumimoji="1" lang="ja-JP" altLang="en-US" dirty="0"/>
              <a:t>ページ</a:t>
            </a:r>
            <a:r>
              <a:rPr kumimoji="1" lang="ja-JP" altLang="en-US" dirty="0" smtClean="0"/>
              <a:t>の強制遷移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無限アラート</a:t>
            </a:r>
            <a:endParaRPr kumimoji="1" lang="en-US" altLang="ja-JP" dirty="0" smtClean="0"/>
          </a:p>
          <a:p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endParaRPr kumimoji="1" lang="en-US" altLang="ja-JP" sz="3200" dirty="0" smtClean="0"/>
          </a:p>
          <a:p>
            <a:endParaRPr kumimoji="1" lang="ja-JP" altLang="en-US" sz="3200" dirty="0"/>
          </a:p>
        </p:txBody>
      </p:sp>
      <p:pic>
        <p:nvPicPr>
          <p:cNvPr id="2050" name="Picture 2" descr="https://3.bp.blogspot.com/-9dvENd5xUM0/VtR8l7U1YDI/AAAAAAAA4Qk/w-4xTIhS3BA/s800/seikimatsu_c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30" y="4235940"/>
            <a:ext cx="2846198" cy="26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爆発 1 4"/>
          <p:cNvSpPr/>
          <p:nvPr/>
        </p:nvSpPr>
        <p:spPr>
          <a:xfrm>
            <a:off x="99754" y="2244436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爆発 1 6"/>
          <p:cNvSpPr/>
          <p:nvPr/>
        </p:nvSpPr>
        <p:spPr>
          <a:xfrm>
            <a:off x="99754" y="2784763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爆発 1 7"/>
          <p:cNvSpPr/>
          <p:nvPr/>
        </p:nvSpPr>
        <p:spPr>
          <a:xfrm>
            <a:off x="99754" y="3311236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右矢印 8"/>
          <p:cNvSpPr/>
          <p:nvPr/>
        </p:nvSpPr>
        <p:spPr>
          <a:xfrm>
            <a:off x="99754" y="4796444"/>
            <a:ext cx="847898" cy="5486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Now!</a:t>
            </a:r>
            <a:endParaRPr kumimoji="1" lang="ja-JP" altLang="en-US" dirty="0"/>
          </a:p>
        </p:txBody>
      </p:sp>
      <p:sp>
        <p:nvSpPr>
          <p:cNvPr id="10" name="爆発 1 9"/>
          <p:cNvSpPr/>
          <p:nvPr/>
        </p:nvSpPr>
        <p:spPr>
          <a:xfrm>
            <a:off x="108068" y="4355869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6452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="" xmlns:a16="http://schemas.microsoft.com/office/drawing/2014/main" id="{B270A825-62F0-472B-93DB-98CDC2AB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8748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無限アラートの作成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="" xmlns:a16="http://schemas.microsoft.com/office/drawing/2014/main" id="{DA59E7C8-A012-4603-9412-2B6C03BC3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408035"/>
            <a:ext cx="8229600" cy="4748349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6600" smtClean="0"/>
              <a:t>アンケート結果で</a:t>
            </a:r>
            <a:r>
              <a:rPr kumimoji="1" lang="en-US" altLang="ja-JP" sz="6600" smtClean="0"/>
              <a:t>	</a:t>
            </a:r>
            <a:r>
              <a:rPr kumimoji="1" lang="ja-JP" altLang="en-US" sz="6600" smtClean="0"/>
              <a:t>　　栄えある</a:t>
            </a:r>
            <a:r>
              <a:rPr kumimoji="1" lang="en-US" altLang="ja-JP" sz="6600" smtClean="0"/>
              <a:t>1</a:t>
            </a:r>
            <a:r>
              <a:rPr kumimoji="1" lang="ja-JP" altLang="en-US" sz="6600" smtClean="0"/>
              <a:t>位に輝いた無限アラートの作成</a:t>
            </a:r>
            <a:endParaRPr kumimoji="1" lang="en-US" altLang="ja-JP" sz="6600" smtClean="0"/>
          </a:p>
          <a:p>
            <a:pPr marL="0" indent="0">
              <a:buNone/>
            </a:pPr>
            <a:endParaRPr kumimoji="1" lang="ja-JP" altLang="en-US" sz="6600"/>
          </a:p>
        </p:txBody>
      </p:sp>
    </p:spTree>
    <p:extLst>
      <p:ext uri="{BB962C8B-B14F-4D97-AF65-F5344CB8AC3E}">
        <p14:creationId xmlns:p14="http://schemas.microsoft.com/office/powerpoint/2010/main" val="380318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2151" y="277317"/>
            <a:ext cx="8229600" cy="690615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無限</a:t>
            </a:r>
            <a:r>
              <a:rPr lang="ja-JP" altLang="en-US" dirty="0" smtClean="0">
                <a:solidFill>
                  <a:schemeClr val="bg1"/>
                </a:solidFill>
              </a:rPr>
              <a:t>アラートの作成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4695" y="2754443"/>
            <a:ext cx="8229600" cy="211736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3600" dirty="0" smtClean="0"/>
              <a:t>無限アラートは、先ほど演習を行った</a:t>
            </a:r>
            <a:endParaRPr kumimoji="1" lang="en-US" altLang="ja-JP" sz="3600" dirty="0" smtClean="0"/>
          </a:p>
          <a:p>
            <a:pPr marL="0" indent="0">
              <a:buNone/>
            </a:pPr>
            <a:r>
              <a:rPr kumimoji="1" lang="ja-JP" altLang="en-US" sz="3600" dirty="0" smtClean="0"/>
              <a:t>ページの強制遷移と同様に</a:t>
            </a:r>
            <a:endParaRPr kumimoji="1" lang="en-US" altLang="ja-JP" sz="3600" dirty="0" smtClean="0"/>
          </a:p>
          <a:p>
            <a:pPr marL="0" indent="0">
              <a:buNone/>
            </a:pPr>
            <a:r>
              <a:rPr lang="ja-JP" altLang="en-US" sz="3600" dirty="0" smtClean="0"/>
              <a:t>クロスサイトスクリプティングを利用します。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1713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/>
            </a:r>
            <a:br>
              <a:rPr kumimoji="1" lang="en-US" altLang="ja-JP" smtClean="0"/>
            </a:br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490"/>
            <a:ext cx="3934978" cy="464826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-766963" y="5720092"/>
            <a:ext cx="5030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 dirty="0" smtClean="0">
                <a:latin typeface="+mn-ea"/>
                <a:ea typeface="+mn-ea"/>
              </a:rPr>
              <a:t>Web</a:t>
            </a:r>
            <a:r>
              <a:rPr kumimoji="1" lang="ja-JP" altLang="en-US" sz="3200" b="1" dirty="0" smtClean="0">
                <a:latin typeface="+mn-ea"/>
                <a:ea typeface="+mn-ea"/>
              </a:rPr>
              <a:t>サーバー</a:t>
            </a:r>
            <a:endParaRPr kumimoji="1" lang="en-US" altLang="ja-JP" sz="3200" b="1" dirty="0" smtClean="0">
              <a:latin typeface="+mn-ea"/>
              <a:ea typeface="+mn-ea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725" y="4489430"/>
            <a:ext cx="1960318" cy="232678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725" y="2555606"/>
            <a:ext cx="1787991" cy="174340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53" y="979270"/>
            <a:ext cx="1787991" cy="1743409"/>
          </a:xfrm>
          <a:prstGeom prst="rect">
            <a:avLst/>
          </a:prstGeom>
        </p:spPr>
      </p:pic>
      <p:sp>
        <p:nvSpPr>
          <p:cNvPr id="15" name="左矢印 14"/>
          <p:cNvSpPr/>
          <p:nvPr/>
        </p:nvSpPr>
        <p:spPr>
          <a:xfrm rot="20248040">
            <a:off x="2151400" y="2199287"/>
            <a:ext cx="4105307" cy="8855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左矢印 15"/>
          <p:cNvSpPr/>
          <p:nvPr/>
        </p:nvSpPr>
        <p:spPr>
          <a:xfrm>
            <a:off x="2377441" y="3270985"/>
            <a:ext cx="3792238" cy="8855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左矢印 16"/>
          <p:cNvSpPr/>
          <p:nvPr/>
        </p:nvSpPr>
        <p:spPr>
          <a:xfrm rot="1181439">
            <a:off x="2201980" y="4705130"/>
            <a:ext cx="4132418" cy="8855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乗算記号 17"/>
          <p:cNvSpPr/>
          <p:nvPr/>
        </p:nvSpPr>
        <p:spPr>
          <a:xfrm>
            <a:off x="4263486" y="4648627"/>
            <a:ext cx="1615379" cy="149271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1"/>
          <p:cNvSpPr txBox="1">
            <a:spLocks/>
          </p:cNvSpPr>
          <p:nvPr/>
        </p:nvSpPr>
        <p:spPr bwMode="auto">
          <a:xfrm>
            <a:off x="457200" y="66424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>
                <a:solidFill>
                  <a:schemeClr val="bg1"/>
                </a:solidFill>
              </a:rPr>
              <a:t>いままでのおさらい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ドーナツ 2"/>
          <p:cNvSpPr/>
          <p:nvPr/>
        </p:nvSpPr>
        <p:spPr>
          <a:xfrm>
            <a:off x="4572000" y="1850974"/>
            <a:ext cx="906087" cy="871705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ドーナツ 19"/>
          <p:cNvSpPr/>
          <p:nvPr/>
        </p:nvSpPr>
        <p:spPr>
          <a:xfrm>
            <a:off x="4572000" y="3231032"/>
            <a:ext cx="906087" cy="871705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1" y="1093928"/>
            <a:ext cx="2984628" cy="514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7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3" grpId="0" animBg="1"/>
      <p:bldP spid="2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角丸四角形 4"/>
          <p:cNvSpPr/>
          <p:nvPr/>
        </p:nvSpPr>
        <p:spPr>
          <a:xfrm>
            <a:off x="577516" y="1120308"/>
            <a:ext cx="7940842" cy="17193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endParaRPr lang="ja-JP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kumimoji="1" lang="ja-JP" altLang="en-US" dirty="0">
              <a:latin typeface="+mn-lt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35841" y="1415583"/>
            <a:ext cx="72304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>
                <a:solidFill>
                  <a:schemeClr val="bg1"/>
                </a:solidFill>
              </a:rPr>
              <a:t>Sign Our </a:t>
            </a:r>
            <a:r>
              <a:rPr lang="en-US" altLang="ja-JP" sz="3200" dirty="0" smtClean="0">
                <a:solidFill>
                  <a:schemeClr val="bg1"/>
                </a:solidFill>
              </a:rPr>
              <a:t>Guestbook</a:t>
            </a:r>
            <a:r>
              <a:rPr lang="ja-JP" altLang="en-US" sz="3200" dirty="0" smtClean="0">
                <a:solidFill>
                  <a:schemeClr val="bg1"/>
                </a:solidFill>
                <a:latin typeface="+mn-ea"/>
                <a:ea typeface="+mn-ea"/>
              </a:rPr>
              <a:t>を開き、</a:t>
            </a:r>
            <a:r>
              <a:rPr lang="en-US" altLang="ja-JP" sz="3200" b="1" dirty="0" smtClean="0">
                <a:solidFill>
                  <a:schemeClr val="bg1"/>
                </a:solidFill>
              </a:rPr>
              <a:t>Email</a:t>
            </a:r>
            <a:r>
              <a:rPr lang="ja-JP" altLang="en-US" sz="3200" dirty="0" smtClean="0">
                <a:solidFill>
                  <a:schemeClr val="bg1"/>
                </a:solidFill>
              </a:rPr>
              <a:t>に</a:t>
            </a:r>
            <a:endParaRPr lang="en-US" altLang="ja-JP" sz="3200" dirty="0" smtClean="0">
              <a:solidFill>
                <a:schemeClr val="bg1"/>
              </a:solidFill>
            </a:endParaRPr>
          </a:p>
          <a:p>
            <a:r>
              <a:rPr kumimoji="1" lang="ja-JP" altLang="en-US" sz="3200" dirty="0" smtClean="0">
                <a:solidFill>
                  <a:schemeClr val="bg1"/>
                </a:solidFill>
              </a:rPr>
              <a:t>下記内容を入力し、</a:t>
            </a:r>
            <a:r>
              <a:rPr lang="en-US" altLang="ja-JP" sz="3200" dirty="0" smtClean="0">
                <a:solidFill>
                  <a:schemeClr val="bg1"/>
                </a:solidFill>
              </a:rPr>
              <a:t>Add Entry </a:t>
            </a:r>
            <a:r>
              <a:rPr lang="ja-JP" altLang="en-US" sz="3200" dirty="0" smtClean="0">
                <a:solidFill>
                  <a:schemeClr val="bg1"/>
                </a:solidFill>
              </a:rPr>
              <a:t>を押す。</a:t>
            </a:r>
            <a:endParaRPr lang="en-US" altLang="ja-JP" sz="3200" dirty="0" smtClean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21406" t="16878" b="14798"/>
          <a:stretch/>
        </p:blipFill>
        <p:spPr>
          <a:xfrm>
            <a:off x="1909712" y="2839642"/>
            <a:ext cx="5164856" cy="3732103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636296" y="3186483"/>
            <a:ext cx="7197898" cy="988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35776" y="3447682"/>
            <a:ext cx="7098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&lt;script&gt;for ( ; ; ) {alert(“</a:t>
            </a:r>
            <a:r>
              <a:rPr lang="ja-JP" altLang="en-US" sz="2400" dirty="0"/>
              <a:t>消しても無駄です</a:t>
            </a:r>
            <a:r>
              <a:rPr lang="en-US" altLang="ja-JP" sz="2400" dirty="0"/>
              <a:t>")}&lt;/script&gt;</a:t>
            </a:r>
          </a:p>
          <a:p>
            <a:endParaRPr kumimoji="1" lang="ja-JP" altLang="en-US" sz="2400" dirty="0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532151" y="277317"/>
            <a:ext cx="8229600" cy="690615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無限</a:t>
            </a:r>
            <a:r>
              <a:rPr lang="ja-JP" altLang="en-US" dirty="0" smtClean="0">
                <a:solidFill>
                  <a:schemeClr val="bg1"/>
                </a:solidFill>
              </a:rPr>
              <a:t>アラートの作成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784764" y="4530434"/>
            <a:ext cx="2500221" cy="1752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751811" y="5771802"/>
            <a:ext cx="740329" cy="246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41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199" y="1600200"/>
            <a:ext cx="8229600" cy="4525963"/>
          </a:xfrm>
        </p:spPr>
        <p:txBody>
          <a:bodyPr/>
          <a:lstStyle/>
          <a:p>
            <a:pPr marL="0" lvl="0" indent="0">
              <a:buNone/>
            </a:pPr>
            <a:endParaRPr lang="ja-JP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kumimoji="1" lang="ja-JP" altLang="en-US" dirty="0">
              <a:latin typeface="+mn-lt"/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638175" y="1084736"/>
            <a:ext cx="7953375" cy="10309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4391" r="3397" b="39445"/>
          <a:stretch/>
        </p:blipFill>
        <p:spPr>
          <a:xfrm>
            <a:off x="638175" y="2409825"/>
            <a:ext cx="7953375" cy="41529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211109" y="1309068"/>
            <a:ext cx="5044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dirty="0">
                <a:solidFill>
                  <a:schemeClr val="bg1"/>
                </a:solidFill>
              </a:rPr>
              <a:t>この画面が出たら</a:t>
            </a:r>
            <a:r>
              <a:rPr lang="ja-JP" altLang="en-US" sz="3600" dirty="0" smtClean="0">
                <a:solidFill>
                  <a:schemeClr val="bg1"/>
                </a:solidFill>
              </a:rPr>
              <a:t>成功！</a:t>
            </a:r>
            <a:endParaRPr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11" name="タイトル 1"/>
          <p:cNvSpPr txBox="1">
            <a:spLocks/>
          </p:cNvSpPr>
          <p:nvPr/>
        </p:nvSpPr>
        <p:spPr bwMode="auto">
          <a:xfrm>
            <a:off x="532151" y="277317"/>
            <a:ext cx="8229600" cy="69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ＭＳ Ｐゴシック" charset="-128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pPr algn="l"/>
            <a:r>
              <a:rPr lang="ja-JP" altLang="en-US" dirty="0" smtClean="0">
                <a:solidFill>
                  <a:schemeClr val="bg1"/>
                </a:solidFill>
              </a:rPr>
              <a:t>無限アラートの作成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44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角丸四角形 3"/>
          <p:cNvSpPr/>
          <p:nvPr/>
        </p:nvSpPr>
        <p:spPr>
          <a:xfrm>
            <a:off x="739034" y="1082842"/>
            <a:ext cx="7795365" cy="99862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04799" y="1428751"/>
            <a:ext cx="8229600" cy="933450"/>
          </a:xfrm>
        </p:spPr>
        <p:txBody>
          <a:bodyPr/>
          <a:lstStyle/>
          <a:p>
            <a:pPr marL="0" lvl="0" indent="0">
              <a:buNone/>
            </a:pPr>
            <a:endParaRPr lang="ja-JP" altLang="en-US" dirty="0">
              <a:solidFill>
                <a:prstClr val="black"/>
              </a:solidFill>
            </a:endParaRPr>
          </a:p>
          <a:p>
            <a:pPr marL="0" indent="0">
              <a:buNone/>
            </a:pPr>
            <a:endParaRPr kumimoji="1" lang="ja-JP" altLang="en-US" dirty="0">
              <a:latin typeface="+mn-lt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21053" y="128870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 smtClean="0">
                <a:solidFill>
                  <a:schemeClr val="bg1"/>
                </a:solidFill>
              </a:rPr>
              <a:t>対処方法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r="1102" b="26882"/>
          <a:stretch/>
        </p:blipFill>
        <p:spPr>
          <a:xfrm>
            <a:off x="739034" y="2463655"/>
            <a:ext cx="7844621" cy="3803796"/>
          </a:xfrm>
          <a:prstGeom prst="rect">
            <a:avLst/>
          </a:prstGeom>
        </p:spPr>
      </p:pic>
      <p:sp>
        <p:nvSpPr>
          <p:cNvPr id="8" name="ドーナツ 7"/>
          <p:cNvSpPr/>
          <p:nvPr/>
        </p:nvSpPr>
        <p:spPr>
          <a:xfrm>
            <a:off x="2181226" y="2362201"/>
            <a:ext cx="552450" cy="496271"/>
          </a:xfrm>
          <a:prstGeom prst="donu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角丸四角形吹き出し 8"/>
          <p:cNvSpPr/>
          <p:nvPr/>
        </p:nvSpPr>
        <p:spPr>
          <a:xfrm>
            <a:off x="3009900" y="3009900"/>
            <a:ext cx="5143500" cy="1355653"/>
          </a:xfrm>
          <a:prstGeom prst="wedgeRoundRectCallout">
            <a:avLst>
              <a:gd name="adj1" fmla="val -59429"/>
              <a:gd name="adj2" fmla="val -5834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587888" y="3272227"/>
            <a:ext cx="42947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ここをクリックするとタブが消え、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アラートが止まります</a:t>
            </a:r>
            <a:endParaRPr kumimoji="1" lang="ja-JP" altLang="en-US" sz="2400" dirty="0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532151" y="277317"/>
            <a:ext cx="8229600" cy="690615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無限</a:t>
            </a:r>
            <a:r>
              <a:rPr lang="ja-JP" altLang="en-US" dirty="0" smtClean="0">
                <a:solidFill>
                  <a:schemeClr val="bg1"/>
                </a:solidFill>
              </a:rPr>
              <a:t>アラートの作成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9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60407" y="1413903"/>
            <a:ext cx="75501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またリセットするページを表示しておきましょう。</a:t>
            </a:r>
            <a:endParaRPr lang="en-US" altLang="ja-JP" sz="3600" dirty="0"/>
          </a:p>
          <a:p>
            <a:r>
              <a:rPr lang="ja-JP" altLang="en-US" sz="3600" dirty="0" smtClean="0"/>
              <a:t>以下の</a:t>
            </a:r>
            <a:r>
              <a:rPr lang="en-US" altLang="ja-JP" sz="3600" dirty="0" smtClean="0"/>
              <a:t>URL</a:t>
            </a:r>
            <a:r>
              <a:rPr lang="ja-JP" altLang="en-US" sz="3600" dirty="0" smtClean="0"/>
              <a:t>を入力してください</a:t>
            </a:r>
            <a:r>
              <a:rPr lang="ja-JP" altLang="en-US" sz="3600" dirty="0"/>
              <a:t>。</a:t>
            </a:r>
            <a:endParaRPr lang="en-US" altLang="ja-JP" sz="3600" dirty="0" smtClean="0"/>
          </a:p>
        </p:txBody>
      </p:sp>
      <p:sp>
        <p:nvSpPr>
          <p:cNvPr id="3" name="正方形/長方形 2"/>
          <p:cNvSpPr/>
          <p:nvPr/>
        </p:nvSpPr>
        <p:spPr>
          <a:xfrm>
            <a:off x="607652" y="3558927"/>
            <a:ext cx="7962900" cy="13335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http://127.0.0.1:8528/cgi-bin/initdbs.cgi</a:t>
            </a:r>
            <a:endParaRPr kumimoji="1" lang="ja-JP" altLang="en-US" sz="3600" dirty="0"/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532151" y="277317"/>
            <a:ext cx="8229600" cy="690615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無限</a:t>
            </a:r>
            <a:r>
              <a:rPr lang="ja-JP" altLang="en-US" dirty="0" smtClean="0">
                <a:solidFill>
                  <a:schemeClr val="bg1"/>
                </a:solidFill>
              </a:rPr>
              <a:t>アラートの作成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7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2629" cy="692013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システム破壊状況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3200" dirty="0" smtClean="0"/>
              <a:t>不正ログイン、未公開データ参照、改ざん</a:t>
            </a:r>
            <a:endParaRPr kumimoji="1" lang="en-US" altLang="ja-JP" sz="3200" dirty="0" smtClean="0"/>
          </a:p>
          <a:p>
            <a:pPr lvl="1"/>
            <a:r>
              <a:rPr kumimoji="1" lang="ja-JP" altLang="en-US" dirty="0" smtClean="0"/>
              <a:t>ユーザ情報の確認、なりすまし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クレジットカード情報の確認、不正購入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データベース改ざん、価格操作</a:t>
            </a:r>
            <a:endParaRPr kumimoji="1" lang="en-US" altLang="ja-JP" dirty="0" smtClean="0"/>
          </a:p>
          <a:p>
            <a:r>
              <a:rPr lang="ja-JP" altLang="en-US" sz="3200" dirty="0"/>
              <a:t>システム</a:t>
            </a:r>
            <a:r>
              <a:rPr lang="ja-JP" altLang="en-US" sz="3200" dirty="0" smtClean="0"/>
              <a:t>機能を利用不能にする</a:t>
            </a:r>
            <a:endParaRPr lang="en-US" altLang="ja-JP" sz="3200" dirty="0" smtClean="0"/>
          </a:p>
          <a:p>
            <a:pPr lvl="1"/>
            <a:r>
              <a:rPr kumimoji="1" lang="ja-JP" altLang="en-US" dirty="0"/>
              <a:t>ページ</a:t>
            </a:r>
            <a:r>
              <a:rPr kumimoji="1" lang="ja-JP" altLang="en-US" dirty="0" smtClean="0"/>
              <a:t>の強制遷移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無限アラート</a:t>
            </a:r>
            <a:endParaRPr kumimoji="1" lang="en-US" altLang="ja-JP" dirty="0" smtClean="0"/>
          </a:p>
          <a:p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endParaRPr kumimoji="1" lang="en-US" altLang="ja-JP" sz="3200" dirty="0" smtClean="0"/>
          </a:p>
          <a:p>
            <a:endParaRPr kumimoji="1" lang="ja-JP" altLang="en-US" sz="3200" dirty="0"/>
          </a:p>
        </p:txBody>
      </p:sp>
      <p:pic>
        <p:nvPicPr>
          <p:cNvPr id="2050" name="Picture 2" descr="https://3.bp.blogspot.com/-9dvENd5xUM0/VtR8l7U1YDI/AAAAAAAA4Qk/w-4xTIhS3BA/s800/seikimatsu_c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630" y="4235940"/>
            <a:ext cx="2846198" cy="262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爆発 1 4"/>
          <p:cNvSpPr/>
          <p:nvPr/>
        </p:nvSpPr>
        <p:spPr>
          <a:xfrm>
            <a:off x="99754" y="2244436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爆発 1 6"/>
          <p:cNvSpPr/>
          <p:nvPr/>
        </p:nvSpPr>
        <p:spPr>
          <a:xfrm>
            <a:off x="99754" y="2784763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爆発 1 7"/>
          <p:cNvSpPr/>
          <p:nvPr/>
        </p:nvSpPr>
        <p:spPr>
          <a:xfrm>
            <a:off x="99754" y="3311236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爆発 1 9"/>
          <p:cNvSpPr/>
          <p:nvPr/>
        </p:nvSpPr>
        <p:spPr>
          <a:xfrm>
            <a:off x="108068" y="4355869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爆発 1 10"/>
          <p:cNvSpPr/>
          <p:nvPr/>
        </p:nvSpPr>
        <p:spPr>
          <a:xfrm>
            <a:off x="108068" y="4932219"/>
            <a:ext cx="847898" cy="440575"/>
          </a:xfrm>
          <a:prstGeom prst="irregularSeal1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爆発 2 5"/>
          <p:cNvSpPr/>
          <p:nvPr/>
        </p:nvSpPr>
        <p:spPr>
          <a:xfrm>
            <a:off x="955966" y="1967346"/>
            <a:ext cx="7547954" cy="3405448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 err="1" smtClean="0"/>
              <a:t>BadStore</a:t>
            </a:r>
            <a:r>
              <a:rPr lang="ja-JP" altLang="en-US" sz="3600" dirty="0" smtClean="0"/>
              <a:t>ぶっ壊しました！！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783452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345583"/>
            <a:ext cx="8552793" cy="560934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実際の事件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æº¶ããã¢ã¤ã¹ã¯ãªã¼ã ã®ã¤ã©ã¹ã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015" y="4884920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344478" y="1349115"/>
            <a:ext cx="716414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2019</a:t>
            </a:r>
            <a:r>
              <a:rPr kumimoji="1" lang="ja-JP" altLang="en-US" sz="2400" dirty="0" smtClean="0"/>
              <a:t>年</a:t>
            </a: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月、今回使用したスクリプトに似た動作をする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kumimoji="1" lang="en-US" altLang="ja-JP" sz="2400" dirty="0" smtClean="0"/>
              <a:t>web</a:t>
            </a:r>
            <a:r>
              <a:rPr kumimoji="1" lang="ja-JP" altLang="en-US" sz="2400" dirty="0" smtClean="0"/>
              <a:t>ページの</a:t>
            </a:r>
            <a:r>
              <a:rPr kumimoji="1" lang="en-US" altLang="ja-JP" sz="2400" dirty="0" smtClean="0"/>
              <a:t>URL</a:t>
            </a:r>
            <a:r>
              <a:rPr kumimoji="1" lang="ja-JP" altLang="en-US" sz="2400" dirty="0" smtClean="0"/>
              <a:t>を掲示板に書き込んだとして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kumimoji="1" lang="ja-JP" altLang="en-US" sz="2400" dirty="0" smtClean="0"/>
              <a:t>中学生、男性二人の計</a:t>
            </a: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人が</a:t>
            </a:r>
            <a:endParaRPr kumimoji="1" lang="en-US" altLang="ja-JP" sz="2400" dirty="0" smtClean="0"/>
          </a:p>
          <a:p>
            <a:endParaRPr kumimoji="1" lang="en-US" altLang="ja-JP" sz="2400" dirty="0" smtClean="0"/>
          </a:p>
          <a:p>
            <a:r>
              <a:rPr lang="ja-JP" altLang="en-US" sz="2400" dirty="0" smtClean="0"/>
              <a:t>補導・書類送検されるといった事件が発生しました。</a:t>
            </a:r>
            <a:endParaRPr lang="en-US" altLang="ja-JP" sz="2400" dirty="0" smtClean="0"/>
          </a:p>
          <a:p>
            <a:endParaRPr kumimoji="1" lang="en-US" altLang="ja-JP" sz="2400" dirty="0"/>
          </a:p>
          <a:p>
            <a:r>
              <a:rPr lang="ja-JP" altLang="en-US" sz="2400" dirty="0" smtClean="0"/>
              <a:t>日本では先ほどのイタズラスクリプトでも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lang="ja-JP" altLang="en-US" sz="2400" dirty="0"/>
              <a:t>補導</a:t>
            </a:r>
            <a:r>
              <a:rPr lang="ja-JP" altLang="en-US" sz="2400" dirty="0" smtClean="0"/>
              <a:t>・書類送検されてしまいます。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r>
              <a:rPr kumimoji="1" lang="ja-JP" altLang="en-US" sz="2400" dirty="0" smtClean="0"/>
              <a:t>皆さんは、絶対に掲示板に投稿しないように！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654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7281"/>
            <a:ext cx="8229600" cy="1143000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最後に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75741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sz="4400" dirty="0" smtClean="0"/>
              <a:t>ご清聴ありがとうございました！</a:t>
            </a:r>
            <a:endParaRPr kumimoji="1" lang="ja-JP" altLang="en-US" sz="4400" dirty="0"/>
          </a:p>
        </p:txBody>
      </p:sp>
      <p:pic>
        <p:nvPicPr>
          <p:cNvPr id="1026" name="Picture 2" descr="åä¸åº§ã®ã¤ã©ã¹ã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77" y="2558503"/>
            <a:ext cx="5068497" cy="43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7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0"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2629" cy="692013"/>
          </a:xfrm>
        </p:spPr>
        <p:txBody>
          <a:bodyPr/>
          <a:lstStyle/>
          <a:p>
            <a:pPr algn="l"/>
            <a:r>
              <a:rPr kumimoji="1" lang="ja-JP" altLang="en-US" smtClean="0">
                <a:solidFill>
                  <a:schemeClr val="bg1"/>
                </a:solidFill>
              </a:rPr>
              <a:t>さて、</a:t>
            </a:r>
            <a:r>
              <a:rPr kumimoji="1" lang="en-US" altLang="ja-JP" smtClean="0">
                <a:solidFill>
                  <a:schemeClr val="bg1"/>
                </a:solidFill>
              </a:rPr>
              <a:t>badstore</a:t>
            </a:r>
            <a:r>
              <a:rPr kumimoji="1" lang="ja-JP" altLang="en-US" smtClean="0">
                <a:solidFill>
                  <a:schemeClr val="bg1"/>
                </a:solidFill>
              </a:rPr>
              <a:t>をぶっ壊しましょう！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38" y="2177143"/>
            <a:ext cx="7937345" cy="4444914"/>
          </a:xfrm>
        </p:spPr>
      </p:pic>
      <p:sp>
        <p:nvSpPr>
          <p:cNvPr id="3" name="円形吹き出し 2"/>
          <p:cNvSpPr/>
          <p:nvPr/>
        </p:nvSpPr>
        <p:spPr>
          <a:xfrm>
            <a:off x="111551" y="1676400"/>
            <a:ext cx="4601962" cy="1876425"/>
          </a:xfrm>
          <a:prstGeom prst="wedgeEllipseCallout">
            <a:avLst>
              <a:gd name="adj1" fmla="val 33737"/>
              <a:gd name="adj2" fmla="val 682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ja-JP" sz="280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ja-JP" altLang="en-US" sz="2800" smtClean="0">
                <a:solidFill>
                  <a:schemeClr val="tx1"/>
                </a:solidFill>
              </a:rPr>
              <a:t>どう</a:t>
            </a:r>
            <a:r>
              <a:rPr lang="ja-JP" altLang="en-US" sz="2800">
                <a:solidFill>
                  <a:schemeClr val="tx1"/>
                </a:solidFill>
              </a:rPr>
              <a:t>やってやるんだ</a:t>
            </a:r>
            <a:r>
              <a:rPr lang="en-US" altLang="ja-JP" sz="2800">
                <a:solidFill>
                  <a:schemeClr val="tx1"/>
                </a:solidFill>
              </a:rPr>
              <a:t>⁉</a:t>
            </a:r>
            <a:endParaRPr lang="ja-JP" altLang="en-US" sz="28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7770795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2629" cy="692013"/>
          </a:xfrm>
        </p:spPr>
        <p:txBody>
          <a:bodyPr/>
          <a:lstStyle/>
          <a:p>
            <a:pPr algn="l"/>
            <a:r>
              <a:rPr kumimoji="1" lang="ja-JP" altLang="en-US" dirty="0" smtClean="0">
                <a:solidFill>
                  <a:schemeClr val="bg1"/>
                </a:solidFill>
              </a:rPr>
              <a:t>システムを壊すとは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3200" dirty="0" smtClean="0"/>
              <a:t>そもそも物理的に破壊できるものではない</a:t>
            </a:r>
            <a:endParaRPr kumimoji="1" lang="en-US" altLang="ja-JP" sz="3200" dirty="0" smtClean="0"/>
          </a:p>
          <a:p>
            <a:pPr lvl="1"/>
            <a:r>
              <a:rPr lang="ja-JP" altLang="en-US" dirty="0"/>
              <a:t>普通</a:t>
            </a:r>
            <a:r>
              <a:rPr lang="ja-JP" altLang="en-US" dirty="0" smtClean="0"/>
              <a:t>はサーバもどこにあるかわからないしね</a:t>
            </a:r>
            <a:endParaRPr kumimoji="1" lang="en-US" altLang="ja-JP" dirty="0" smtClean="0"/>
          </a:p>
          <a:p>
            <a:r>
              <a:rPr lang="ja-JP" altLang="en-US" sz="3200" dirty="0" smtClean="0"/>
              <a:t>でも、システムを稼働させる意味がなくなる位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ja-JP" altLang="en-US" sz="3200" dirty="0"/>
              <a:t> 　</a:t>
            </a:r>
            <a:r>
              <a:rPr lang="ja-JP" altLang="en-US" sz="3200" u="sng" dirty="0" smtClean="0">
                <a:solidFill>
                  <a:srgbClr val="FF0000"/>
                </a:solidFill>
              </a:rPr>
              <a:t>情報盗んだり機能停止させる</a:t>
            </a:r>
            <a:r>
              <a:rPr lang="ja-JP" altLang="en-US" sz="3200" dirty="0" smtClean="0"/>
              <a:t>ことはできる</a:t>
            </a:r>
            <a:endParaRPr lang="en-US" altLang="ja-JP" sz="3200" dirty="0" smtClean="0"/>
          </a:p>
          <a:p>
            <a:pPr marL="0" indent="0">
              <a:buNone/>
            </a:pPr>
            <a:endParaRPr lang="en-US" altLang="ja-JP" sz="3200" dirty="0" smtClean="0"/>
          </a:p>
          <a:p>
            <a:endParaRPr kumimoji="1" lang="en-US" altLang="ja-JP" sz="3200" dirty="0" smtClean="0"/>
          </a:p>
          <a:p>
            <a:endParaRPr kumimoji="1" lang="ja-JP" altLang="en-US" sz="3200" dirty="0"/>
          </a:p>
        </p:txBody>
      </p:sp>
      <p:pic>
        <p:nvPicPr>
          <p:cNvPr id="1026" name="Picture 2" descr="https://1.bp.blogspot.com/-i0FrHlq2Sok/VpYrkVhcY7I/AAAAAAAA21M/GJA9bsz9rD8/s800/seikimatsu_m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20" y="3903381"/>
            <a:ext cx="2360869" cy="280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下矢印 6"/>
          <p:cNvSpPr/>
          <p:nvPr/>
        </p:nvSpPr>
        <p:spPr>
          <a:xfrm>
            <a:off x="3366656" y="4031673"/>
            <a:ext cx="1088967" cy="88114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1354975" y="5079076"/>
            <a:ext cx="5241173" cy="12967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システムの所有者が意図せず稼働させられなくなる</a:t>
            </a:r>
            <a:endParaRPr kumimoji="1" lang="en-US" altLang="ja-JP" dirty="0" smtClean="0"/>
          </a:p>
          <a:p>
            <a:pPr algn="ctr"/>
            <a:r>
              <a:rPr lang="ja-JP" altLang="en-US" dirty="0" smtClean="0"/>
              <a:t>＝</a:t>
            </a:r>
            <a:endParaRPr lang="en-US" altLang="ja-JP" dirty="0" smtClean="0"/>
          </a:p>
          <a:p>
            <a:pPr algn="ctr"/>
            <a:r>
              <a:rPr kumimoji="1" lang="ja-JP" altLang="en-US" sz="4000" b="1" u="sng" dirty="0"/>
              <a:t>破壊</a:t>
            </a:r>
            <a:r>
              <a:rPr kumimoji="1" lang="ja-JP" altLang="en-US" sz="4000" b="1" u="sng" dirty="0" smtClean="0"/>
              <a:t>した</a:t>
            </a:r>
            <a:r>
              <a:rPr kumimoji="1" lang="ja-JP" altLang="en-US" dirty="0" smtClean="0"/>
              <a:t>と言える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314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テーマ2" id="{D419F215-F17C-419D-A697-5E4FF3DF577D}" vid="{F9796C39-D57A-4374-9475-4A822149C5D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テーマ2</Template>
  <TotalTime>2658</TotalTime>
  <Words>2111</Words>
  <Application>Microsoft Office PowerPoint</Application>
  <PresentationFormat>画面に合わせる (4:3)</PresentationFormat>
  <Paragraphs>415</Paragraphs>
  <Slides>76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76</vt:i4>
      </vt:variant>
    </vt:vector>
  </HeadingPairs>
  <TitlesOfParts>
    <vt:vector size="77" baseType="lpstr">
      <vt:lpstr>テーマ2</vt:lpstr>
      <vt:lpstr>脆弱性検査技術 特別講座③</vt:lpstr>
      <vt:lpstr>講師自己紹介(3回目)</vt:lpstr>
      <vt:lpstr>PowerPoint プレゼンテーション</vt:lpstr>
      <vt:lpstr>PowerPoint プレゼンテーション</vt:lpstr>
      <vt:lpstr> </vt:lpstr>
      <vt:lpstr> </vt:lpstr>
      <vt:lpstr> </vt:lpstr>
      <vt:lpstr>さて、badstoreをぶっ壊しましょう！</vt:lpstr>
      <vt:lpstr>システムを壊すとは</vt:lpstr>
      <vt:lpstr>具体的には</vt:lpstr>
      <vt:lpstr>ハッキングする前に(再掲)</vt:lpstr>
      <vt:lpstr>システム破壊状況</vt:lpstr>
      <vt:lpstr> </vt:lpstr>
      <vt:lpstr>PowerPoint プレゼンテーション</vt:lpstr>
      <vt:lpstr>全ユーザーを確認しよう！</vt:lpstr>
      <vt:lpstr>PowerPoint プレゼンテーション</vt:lpstr>
      <vt:lpstr>他人に成りすまそう！</vt:lpstr>
      <vt:lpstr>PowerPoint プレゼンテーション</vt:lpstr>
      <vt:lpstr>他人に成りすまそう！</vt:lpstr>
      <vt:lpstr>PowerPoint プレゼンテーション</vt:lpstr>
      <vt:lpstr>PowerPoint プレゼンテーション</vt:lpstr>
      <vt:lpstr>PowerPoint プレゼンテーション</vt:lpstr>
      <vt:lpstr>システム破壊状況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実際に物を買ってみよう！</vt:lpstr>
      <vt:lpstr>実際に物を買ってみよう！</vt:lpstr>
      <vt:lpstr>実際に物を買ってみよう！</vt:lpstr>
      <vt:lpstr>実際に物を買ってみよう！</vt:lpstr>
      <vt:lpstr>実際に物を買ってみよう！</vt:lpstr>
      <vt:lpstr>システム破壊状況</vt:lpstr>
      <vt:lpstr>データベース改ざん</vt:lpstr>
      <vt:lpstr>データベース改ざん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システム破壊状況</vt:lpstr>
      <vt:lpstr>クロスサイトスクリプティング</vt:lpstr>
      <vt:lpstr>クロスサイトスクリプティング</vt:lpstr>
      <vt:lpstr>クロスサイトスクリプティング</vt:lpstr>
      <vt:lpstr>クロスサイトスクリプティング</vt:lpstr>
      <vt:lpstr>クロスサイトスクリプティング</vt:lpstr>
      <vt:lpstr>クロスサイトスクリプティング</vt:lpstr>
      <vt:lpstr>システム破壊状況</vt:lpstr>
      <vt:lpstr>ページの強制遷移</vt:lpstr>
      <vt:lpstr>ページの強制遷移</vt:lpstr>
      <vt:lpstr>ページの強制遷移</vt:lpstr>
      <vt:lpstr>ページの強制遷移</vt:lpstr>
      <vt:lpstr>ページの強制遷移</vt:lpstr>
      <vt:lpstr>なぜこんな事になったのか</vt:lpstr>
      <vt:lpstr>なぜこんな事になったのか</vt:lpstr>
      <vt:lpstr>PowerPoint プレゼンテーション</vt:lpstr>
      <vt:lpstr>ページの強制遷移</vt:lpstr>
      <vt:lpstr>ページの強制遷移</vt:lpstr>
      <vt:lpstr>ページの強制遷移</vt:lpstr>
      <vt:lpstr>ページの強制遷移</vt:lpstr>
      <vt:lpstr>ページの強制遷移</vt:lpstr>
      <vt:lpstr>ページの強制遷移</vt:lpstr>
      <vt:lpstr>ページの強制遷移</vt:lpstr>
      <vt:lpstr>ページの強制遷移</vt:lpstr>
      <vt:lpstr>ページの強制遷移</vt:lpstr>
      <vt:lpstr>前々回のアンケート結果</vt:lpstr>
      <vt:lpstr>前々回のアンケート結果</vt:lpstr>
      <vt:lpstr>システム破壊状況</vt:lpstr>
      <vt:lpstr>無限アラートの作成</vt:lpstr>
      <vt:lpstr>無限アラートの作成</vt:lpstr>
      <vt:lpstr>無限アラートの作成</vt:lpstr>
      <vt:lpstr>PowerPoint プレゼンテーション</vt:lpstr>
      <vt:lpstr>無限アラートの作成</vt:lpstr>
      <vt:lpstr>無限アラートの作成</vt:lpstr>
      <vt:lpstr>システム破壊状況</vt:lpstr>
      <vt:lpstr>実際の事件</vt:lpstr>
      <vt:lpstr>最後に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クリックして タイトルを入力</dc:title>
  <dc:creator>P-ralay.com</dc:creator>
  <cp:lastModifiedBy>rcrow</cp:lastModifiedBy>
  <cp:revision>108</cp:revision>
  <dcterms:created xsi:type="dcterms:W3CDTF">2010-11-02T17:16:21Z</dcterms:created>
  <dcterms:modified xsi:type="dcterms:W3CDTF">2019-06-28T06:07:53Z</dcterms:modified>
</cp:coreProperties>
</file>